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86" r:id="rId5"/>
    <p:sldMasterId id="2147484308" r:id="rId6"/>
  </p:sldMasterIdLst>
  <p:notesMasterIdLst>
    <p:notesMasterId r:id="rId40"/>
  </p:notesMasterIdLst>
  <p:handoutMasterIdLst>
    <p:handoutMasterId r:id="rId41"/>
  </p:handoutMasterIdLst>
  <p:sldIdLst>
    <p:sldId id="1338" r:id="rId7"/>
    <p:sldId id="1511" r:id="rId8"/>
    <p:sldId id="1512" r:id="rId9"/>
    <p:sldId id="1498" r:id="rId10"/>
    <p:sldId id="1482" r:id="rId11"/>
    <p:sldId id="1476" r:id="rId12"/>
    <p:sldId id="1494" r:id="rId13"/>
    <p:sldId id="1513" r:id="rId14"/>
    <p:sldId id="1500" r:id="rId15"/>
    <p:sldId id="1487" r:id="rId16"/>
    <p:sldId id="1515" r:id="rId17"/>
    <p:sldId id="1516" r:id="rId18"/>
    <p:sldId id="1517" r:id="rId19"/>
    <p:sldId id="1518" r:id="rId20"/>
    <p:sldId id="1519" r:id="rId21"/>
    <p:sldId id="1521" r:id="rId22"/>
    <p:sldId id="1514" r:id="rId23"/>
    <p:sldId id="1522" r:id="rId24"/>
    <p:sldId id="1502" r:id="rId25"/>
    <p:sldId id="1503" r:id="rId26"/>
    <p:sldId id="1504" r:id="rId27"/>
    <p:sldId id="1505" r:id="rId28"/>
    <p:sldId id="1506" r:id="rId29"/>
    <p:sldId id="1507" r:id="rId30"/>
    <p:sldId id="1496" r:id="rId31"/>
    <p:sldId id="1501" r:id="rId32"/>
    <p:sldId id="1508" r:id="rId33"/>
    <p:sldId id="1509" r:id="rId34"/>
    <p:sldId id="1499" r:id="rId35"/>
    <p:sldId id="1489" r:id="rId36"/>
    <p:sldId id="1491" r:id="rId37"/>
    <p:sldId id="1510" r:id="rId38"/>
    <p:sldId id="1520"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338"/>
            <p14:sldId id="1511"/>
            <p14:sldId id="1512"/>
            <p14:sldId id="1498"/>
            <p14:sldId id="1482"/>
            <p14:sldId id="1476"/>
            <p14:sldId id="1494"/>
            <p14:sldId id="1513"/>
            <p14:sldId id="1500"/>
            <p14:sldId id="1487"/>
            <p14:sldId id="1515"/>
            <p14:sldId id="1516"/>
            <p14:sldId id="1517"/>
            <p14:sldId id="1518"/>
            <p14:sldId id="1519"/>
            <p14:sldId id="1521"/>
            <p14:sldId id="1514"/>
            <p14:sldId id="1522"/>
            <p14:sldId id="1502"/>
            <p14:sldId id="1503"/>
            <p14:sldId id="1504"/>
            <p14:sldId id="1505"/>
            <p14:sldId id="1506"/>
            <p14:sldId id="1507"/>
            <p14:sldId id="1496"/>
            <p14:sldId id="1501"/>
            <p14:sldId id="1508"/>
            <p14:sldId id="1509"/>
            <p14:sldId id="1499"/>
            <p14:sldId id="1489"/>
            <p14:sldId id="1491"/>
            <p14:sldId id="1510"/>
            <p14:sldId id="15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47D8FF"/>
    <a:srgbClr val="11CCFF"/>
    <a:srgbClr val="85E5FF"/>
    <a:srgbClr val="43D7FF"/>
    <a:srgbClr val="B4A0FF"/>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30" autoAdjust="0"/>
    <p:restoredTop sz="46835" autoAdjust="0"/>
  </p:normalViewPr>
  <p:slideViewPr>
    <p:cSldViewPr>
      <p:cViewPr varScale="1">
        <p:scale>
          <a:sx n="53" d="100"/>
          <a:sy n="53" d="100"/>
        </p:scale>
        <p:origin x="2172" y="78"/>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5/24/2015 2:04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5/24/2015 2:04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sdn.microsoft.com/en-us/library/azure/dn170477.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qpid.apache.org/" TargetMode="External"/><Relationship Id="rId4" Type="http://schemas.openxmlformats.org/officeDocument/2006/relationships/hyperlink" Target="https://msdn.microsoft.com/en-us/library/azure/microsoft.servicebus.messaging.eventhubclient.aspx"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zure.microsoft.com/en-us/pricing/details/event-hub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sdn.microsoft.com/library/dn568101.asp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sdn.microsoft.com/library/dn568101.aspx"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121041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kern="1200" dirty="0" smtClean="0">
                <a:solidFill>
                  <a:schemeClr val="tx1"/>
                </a:solidFill>
                <a:effectLst/>
                <a:latin typeface="Segoe UI Light" pitchFamily="34" charset="0"/>
                <a:ea typeface="+mn-ea"/>
                <a:cs typeface="+mn-cs"/>
              </a:rPr>
              <a:t>A partition key is a value that is used to map incoming event data into specific partitions for the purposes of data organization. The partition key is a sender-supplied value passed into an Event Hub. It is processed through a static hashing function, the result of which creates the partition assignment. </a:t>
            </a:r>
          </a:p>
          <a:p>
            <a:r>
              <a:rPr lang="en-AU" sz="900" b="0" i="0" kern="1200" dirty="0" smtClean="0">
                <a:solidFill>
                  <a:schemeClr val="tx1"/>
                </a:solidFill>
                <a:effectLst/>
                <a:latin typeface="Segoe UI Light" pitchFamily="34" charset="0"/>
                <a:ea typeface="+mn-ea"/>
                <a:cs typeface="+mn-cs"/>
              </a:rPr>
              <a:t>If no partition key is specified when publishing an event, a round robin assignment is used.</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When using partition keys, the event publisher is only aware of its partition key, not the partition to which the events are published. This decoupling insulates the sender from needing to know too much about the downstream processing and storage of events. </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Partition keys are important for organizing data for downstream processing, but are fundamentally unrelated to partitions themselves. A per-device or user unique identity makes a good partition key, but other attributes such as geography can be used as well to group related events into a single partition. The image below shows event senders using partition keys to pin to partitions.</a:t>
            </a:r>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5/24/2015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31675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u="none" strike="noStrike" kern="1200" dirty="0" smtClean="0">
                <a:solidFill>
                  <a:schemeClr val="tx1"/>
                </a:solidFill>
                <a:effectLst/>
                <a:latin typeface="Segoe UI Light" pitchFamily="34" charset="0"/>
                <a:ea typeface="+mn-ea"/>
                <a:cs typeface="+mn-cs"/>
              </a:rPr>
              <a:t>Acquiring a SAS Token</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Shared Access Signature (SAS) is the authentication mechanism for Event Hubs. Service Bus provides SAS policies at the namespace and Event Hubs level. A SAS token is generated from a SAS key and is an SHA hash of a URL encoded in a specific format. Using the name of the key (policy) and the token, Service Bus can regenerate the hash and thus authenticate the sender. Normally, SAS tokens for event publishers are created with only send privileges on a specific Event Hub. This SAS token URL mechanism is the basis for publisher identification introduced in the Publisher Policy. For more information about working with SAS, see </a:t>
            </a:r>
            <a:r>
              <a:rPr lang="en-AU" sz="900" b="0" i="0" u="none" strike="noStrike" kern="1200" dirty="0" smtClean="0">
                <a:solidFill>
                  <a:schemeClr val="tx1"/>
                </a:solidFill>
                <a:effectLst/>
                <a:latin typeface="Segoe UI Light" pitchFamily="34" charset="0"/>
                <a:ea typeface="+mn-ea"/>
                <a:cs typeface="+mn-cs"/>
                <a:hlinkClick r:id="rId3"/>
              </a:rPr>
              <a:t>Shared Access Signature Authentication with Service Bus</a:t>
            </a:r>
            <a:r>
              <a:rPr lang="en-AU" sz="900" b="0" i="0" kern="1200" dirty="0" smtClean="0">
                <a:solidFill>
                  <a:schemeClr val="tx1"/>
                </a:solidFill>
                <a:effectLst/>
                <a:latin typeface="Segoe UI Light" pitchFamily="34" charset="0"/>
                <a:ea typeface="+mn-ea"/>
                <a:cs typeface="+mn-cs"/>
              </a:rPr>
              <a:t>.</a:t>
            </a:r>
          </a:p>
          <a:p>
            <a:endParaRPr lang="en-AU" sz="900" b="0" i="0" u="none" strike="noStrike" kern="1200" dirty="0" smtClean="0">
              <a:solidFill>
                <a:schemeClr val="tx1"/>
              </a:solidFill>
              <a:effectLst/>
              <a:latin typeface="Segoe UI Light" pitchFamily="34" charset="0"/>
              <a:ea typeface="+mn-ea"/>
              <a:cs typeface="+mn-cs"/>
            </a:endParaRPr>
          </a:p>
          <a:p>
            <a:r>
              <a:rPr lang="en-AU" sz="900" b="0" i="0" u="none" strike="noStrike" kern="1200" dirty="0" smtClean="0">
                <a:solidFill>
                  <a:schemeClr val="tx1"/>
                </a:solidFill>
                <a:effectLst/>
                <a:latin typeface="Segoe UI Light" pitchFamily="34" charset="0"/>
                <a:ea typeface="+mn-ea"/>
                <a:cs typeface="+mn-cs"/>
              </a:rPr>
              <a:t>Publishing an Event</a:t>
            </a:r>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You can publish an event via AMQP 1.0 or HTTPS. Service Bus provides an </a:t>
            </a:r>
            <a:r>
              <a:rPr lang="en-AU" sz="900" b="0" i="0" u="none" strike="noStrike" kern="1200" dirty="0" err="1" smtClean="0">
                <a:solidFill>
                  <a:schemeClr val="tx1"/>
                </a:solidFill>
                <a:effectLst/>
                <a:latin typeface="Segoe UI Light" pitchFamily="34" charset="0"/>
                <a:ea typeface="+mn-ea"/>
                <a:cs typeface="+mn-cs"/>
                <a:hlinkClick r:id="rId4"/>
              </a:rPr>
              <a:t>EventHubClient</a:t>
            </a:r>
            <a:r>
              <a:rPr lang="en-AU" sz="900" b="0" i="0" kern="1200" dirty="0" smtClean="0">
                <a:solidFill>
                  <a:schemeClr val="tx1"/>
                </a:solidFill>
                <a:effectLst/>
                <a:latin typeface="Segoe UI Light" pitchFamily="34" charset="0"/>
                <a:ea typeface="+mn-ea"/>
                <a:cs typeface="+mn-cs"/>
              </a:rPr>
              <a:t> class that you can use for publishing events to an Event Hub from .NET clients. For other runtimes and platforms, you can use any AMQP 1.0 client such as </a:t>
            </a:r>
            <a:r>
              <a:rPr lang="en-AU" sz="900" b="0" i="0" u="none" strike="noStrike" kern="1200" dirty="0" smtClean="0">
                <a:solidFill>
                  <a:schemeClr val="tx1"/>
                </a:solidFill>
                <a:effectLst/>
                <a:latin typeface="Segoe UI Light" pitchFamily="34" charset="0"/>
                <a:ea typeface="+mn-ea"/>
                <a:cs typeface="+mn-cs"/>
                <a:hlinkClick r:id="rId5"/>
              </a:rPr>
              <a:t>Apache </a:t>
            </a:r>
            <a:r>
              <a:rPr lang="en-AU" sz="900" b="0" i="0" u="none" strike="noStrike" kern="1200" dirty="0" err="1" smtClean="0">
                <a:solidFill>
                  <a:schemeClr val="tx1"/>
                </a:solidFill>
                <a:effectLst/>
                <a:latin typeface="Segoe UI Light" pitchFamily="34" charset="0"/>
                <a:ea typeface="+mn-ea"/>
                <a:cs typeface="+mn-cs"/>
                <a:hlinkClick r:id="rId5"/>
              </a:rPr>
              <a:t>Qpid</a:t>
            </a:r>
            <a:r>
              <a:rPr lang="en-AU" sz="900" b="0" i="0" kern="1200" dirty="0" smtClean="0">
                <a:solidFill>
                  <a:schemeClr val="tx1"/>
                </a:solidFill>
                <a:effectLst/>
                <a:latin typeface="Segoe UI Light" pitchFamily="34" charset="0"/>
                <a:ea typeface="+mn-ea"/>
                <a:cs typeface="+mn-cs"/>
              </a:rPr>
              <a:t>. </a:t>
            </a:r>
          </a:p>
          <a:p>
            <a:endParaRPr lang="en-AU" sz="900" b="0" i="0" kern="1200" dirty="0" smtClean="0">
              <a:solidFill>
                <a:schemeClr val="tx1"/>
              </a:solidFill>
              <a:effectLst/>
              <a:latin typeface="Segoe UI Light" pitchFamily="34" charset="0"/>
              <a:ea typeface="+mn-ea"/>
              <a:cs typeface="+mn-cs"/>
            </a:endParaRPr>
          </a:p>
          <a:p>
            <a:r>
              <a:rPr lang="en-AU" sz="900" b="1" i="0" kern="1200" dirty="0" smtClean="0">
                <a:solidFill>
                  <a:schemeClr val="tx1"/>
                </a:solidFill>
                <a:effectLst/>
                <a:latin typeface="Segoe UI Light" pitchFamily="34" charset="0"/>
                <a:ea typeface="+mn-ea"/>
                <a:cs typeface="+mn-cs"/>
              </a:rPr>
              <a:t>You can publish events individually, or batched. </a:t>
            </a:r>
          </a:p>
          <a:p>
            <a:r>
              <a:rPr lang="en-AU" sz="900" b="1" i="0" kern="1200" dirty="0" smtClean="0">
                <a:solidFill>
                  <a:schemeClr val="tx1"/>
                </a:solidFill>
                <a:effectLst/>
                <a:latin typeface="Segoe UI Light" pitchFamily="34" charset="0"/>
                <a:ea typeface="+mn-ea"/>
                <a:cs typeface="+mn-cs"/>
              </a:rPr>
              <a:t>A single publication (event data instance) has a limit of 256KB</a:t>
            </a:r>
            <a:r>
              <a:rPr lang="en-AU" sz="900" b="0" i="0" kern="1200" dirty="0" smtClean="0">
                <a:solidFill>
                  <a:schemeClr val="tx1"/>
                </a:solidFill>
                <a:effectLst/>
                <a:latin typeface="Segoe UI Light" pitchFamily="34" charset="0"/>
                <a:ea typeface="+mn-ea"/>
                <a:cs typeface="+mn-cs"/>
              </a:rPr>
              <a:t>, regardless of whether it is a single event or a batch. Publishing events larger than this will result in an error. It is a best practice for publishers to be unaware of partitions within the Event Hub and to only specify a </a:t>
            </a:r>
            <a:r>
              <a:rPr lang="en-AU" sz="900" b="1" i="0" kern="1200" dirty="0" err="1" smtClean="0">
                <a:solidFill>
                  <a:schemeClr val="tx1"/>
                </a:solidFill>
                <a:effectLst/>
                <a:latin typeface="Segoe UI Light" pitchFamily="34" charset="0"/>
                <a:ea typeface="+mn-ea"/>
                <a:cs typeface="+mn-cs"/>
              </a:rPr>
              <a:t>PartitionKey</a:t>
            </a:r>
            <a:r>
              <a:rPr lang="en-AU" sz="900" b="0" i="0" kern="1200" dirty="0" smtClean="0">
                <a:solidFill>
                  <a:schemeClr val="tx1"/>
                </a:solidFill>
                <a:effectLst/>
                <a:latin typeface="Segoe UI Light" pitchFamily="34" charset="0"/>
                <a:ea typeface="+mn-ea"/>
                <a:cs typeface="+mn-cs"/>
              </a:rPr>
              <a:t>, introduced below, or their identity via their SAS token.</a:t>
            </a:r>
          </a:p>
          <a:p>
            <a:r>
              <a:rPr lang="en-AU" sz="900" b="0" i="0" kern="1200" dirty="0" smtClean="0">
                <a:solidFill>
                  <a:schemeClr val="tx1"/>
                </a:solidFill>
                <a:effectLst/>
                <a:latin typeface="Segoe UI Light" pitchFamily="34" charset="0"/>
                <a:ea typeface="+mn-ea"/>
                <a:cs typeface="+mn-cs"/>
              </a:rPr>
              <a:t>The choice to use AMQP or HTTPS is specific to the usage scenario. AMQP requires the establishment of a persistent bidirectional socket in addition to transport level security (TLS) or SSL/TLS. This can be a costly operation in terms of network traffic, but only hap</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5/24/2015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33061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components to pricing</a:t>
            </a:r>
          </a:p>
          <a:p>
            <a:pPr marL="228600" indent="-228600">
              <a:buAutoNum type="arabicPeriod"/>
            </a:pPr>
            <a:r>
              <a:rPr lang="en-US" dirty="0" smtClean="0"/>
              <a:t>Events</a:t>
            </a:r>
          </a:p>
          <a:p>
            <a:pPr marL="228600" indent="-228600">
              <a:buAutoNum type="arabicPeriod"/>
            </a:pPr>
            <a:r>
              <a:rPr lang="en-US" dirty="0" smtClean="0"/>
              <a:t>Throughput units</a:t>
            </a:r>
          </a:p>
          <a:p>
            <a:pPr marL="228600" indent="-228600">
              <a:buAutoNum type="arabicPeriod"/>
            </a:pPr>
            <a:endParaRPr lang="en-US" dirty="0" smtClean="0"/>
          </a:p>
          <a:p>
            <a:pPr marL="228600" indent="-228600">
              <a:buAutoNum type="arabicPeriod"/>
            </a:pPr>
            <a:endParaRPr lang="en-US" dirty="0" smtClean="0"/>
          </a:p>
          <a:p>
            <a:r>
              <a:rPr lang="en-AU" sz="900" b="1" i="0" u="none" strike="noStrike" kern="1200" dirty="0" smtClean="0">
                <a:solidFill>
                  <a:schemeClr val="tx1"/>
                </a:solidFill>
                <a:effectLst/>
                <a:latin typeface="Segoe UI Light" pitchFamily="34" charset="0"/>
                <a:ea typeface="+mn-ea"/>
                <a:cs typeface="+mn-cs"/>
                <a:hlinkClick r:id="rId3"/>
              </a:rPr>
              <a:t>What are throughput units and how are they </a:t>
            </a:r>
            <a:r>
              <a:rPr lang="en-AU" sz="900" b="1" i="0" u="none" strike="noStrike" kern="1200" dirty="0" err="1" smtClean="0">
                <a:solidFill>
                  <a:schemeClr val="tx1"/>
                </a:solidFill>
                <a:effectLst/>
                <a:latin typeface="Segoe UI Light" pitchFamily="34" charset="0"/>
                <a:ea typeface="+mn-ea"/>
                <a:cs typeface="+mn-cs"/>
                <a:hlinkClick r:id="rId3"/>
              </a:rPr>
              <a:t>billed?</a:t>
            </a:r>
            <a:r>
              <a:rPr lang="en-AU" sz="900" b="0" i="0" kern="1200" dirty="0" err="1" smtClean="0">
                <a:solidFill>
                  <a:schemeClr val="tx1"/>
                </a:solidFill>
                <a:effectLst/>
                <a:latin typeface="Segoe UI Light" pitchFamily="34" charset="0"/>
                <a:ea typeface="+mn-ea"/>
                <a:cs typeface="+mn-cs"/>
              </a:rPr>
              <a:t>Throughput</a:t>
            </a:r>
            <a:r>
              <a:rPr lang="en-AU" sz="900" b="0" i="0" kern="1200" dirty="0" smtClean="0">
                <a:solidFill>
                  <a:schemeClr val="tx1"/>
                </a:solidFill>
                <a:effectLst/>
                <a:latin typeface="Segoe UI Light" pitchFamily="34" charset="0"/>
                <a:ea typeface="+mn-ea"/>
                <a:cs typeface="+mn-cs"/>
              </a:rPr>
              <a:t> units are explicitly selected by the customer, either through the Azure portal or Event Hub management APIs. Throughput units apply to all Event Hubs in a Service Bus namespace, and each throughput unit entitles the namespace to the following capabilities:</a:t>
            </a:r>
          </a:p>
          <a:p>
            <a:r>
              <a:rPr lang="en-AU" sz="900" b="0" i="0" kern="1200" dirty="0" smtClean="0">
                <a:solidFill>
                  <a:schemeClr val="tx1"/>
                </a:solidFill>
                <a:effectLst/>
                <a:latin typeface="Segoe UI Light" pitchFamily="34" charset="0"/>
                <a:ea typeface="+mn-ea"/>
                <a:cs typeface="+mn-cs"/>
              </a:rPr>
              <a:t>Up to 1 MB per second of ingress events (= events send into an Event Hub), but no more than 1000 ingress events, management operations, or control API calls per second.</a:t>
            </a:r>
          </a:p>
          <a:p>
            <a:r>
              <a:rPr lang="en-AU" sz="900" b="0" i="0" kern="1200" dirty="0" smtClean="0">
                <a:solidFill>
                  <a:schemeClr val="tx1"/>
                </a:solidFill>
                <a:effectLst/>
                <a:latin typeface="Segoe UI Light" pitchFamily="34" charset="0"/>
                <a:ea typeface="+mn-ea"/>
                <a:cs typeface="+mn-cs"/>
              </a:rPr>
              <a:t>Up to 2 MB per second of egress events (= events consumed from an Event Hub).</a:t>
            </a:r>
          </a:p>
          <a:p>
            <a:r>
              <a:rPr lang="en-AU" sz="900" b="0" i="0" kern="1200" dirty="0" smtClean="0">
                <a:solidFill>
                  <a:schemeClr val="tx1"/>
                </a:solidFill>
                <a:effectLst/>
                <a:latin typeface="Segoe UI Light" pitchFamily="34" charset="0"/>
                <a:ea typeface="+mn-ea"/>
                <a:cs typeface="+mn-cs"/>
              </a:rPr>
              <a:t>Up to 84GB of event storage (sufficient for the default 24 hour retention period).</a:t>
            </a:r>
          </a:p>
          <a:p>
            <a:r>
              <a:rPr lang="en-AU" sz="900" b="0" i="0" kern="1200" dirty="0" smtClean="0">
                <a:solidFill>
                  <a:schemeClr val="tx1"/>
                </a:solidFill>
                <a:effectLst/>
                <a:latin typeface="Segoe UI Light" pitchFamily="34" charset="0"/>
                <a:ea typeface="+mn-ea"/>
                <a:cs typeface="+mn-cs"/>
              </a:rPr>
              <a:t>Throughput units are billed hourly, based on the maximum number of units selected during this hour.</a:t>
            </a:r>
          </a:p>
          <a:p>
            <a:r>
              <a:rPr lang="en-AU" sz="900" b="1" i="0" u="none" strike="noStrike" kern="1200" dirty="0" smtClean="0">
                <a:solidFill>
                  <a:schemeClr val="tx1"/>
                </a:solidFill>
                <a:effectLst/>
                <a:latin typeface="Segoe UI Light" pitchFamily="34" charset="0"/>
                <a:ea typeface="+mn-ea"/>
                <a:cs typeface="+mn-cs"/>
                <a:hlinkClick r:id="rId3"/>
              </a:rPr>
              <a:t>How are Event Hub throughput units </a:t>
            </a:r>
            <a:r>
              <a:rPr lang="en-AU" sz="900" b="1" i="0" u="none" strike="noStrike" kern="1200" dirty="0" err="1" smtClean="0">
                <a:solidFill>
                  <a:schemeClr val="tx1"/>
                </a:solidFill>
                <a:effectLst/>
                <a:latin typeface="Segoe UI Light" pitchFamily="34" charset="0"/>
                <a:ea typeface="+mn-ea"/>
                <a:cs typeface="+mn-cs"/>
                <a:hlinkClick r:id="rId3"/>
              </a:rPr>
              <a:t>enforced?</a:t>
            </a:r>
            <a:r>
              <a:rPr lang="en-AU" sz="900" b="0" i="0" kern="1200" dirty="0" err="1" smtClean="0">
                <a:solidFill>
                  <a:schemeClr val="tx1"/>
                </a:solidFill>
                <a:effectLst/>
                <a:latin typeface="Segoe UI Light" pitchFamily="34" charset="0"/>
                <a:ea typeface="+mn-ea"/>
                <a:cs typeface="+mn-cs"/>
              </a:rPr>
              <a:t>If</a:t>
            </a:r>
            <a:r>
              <a:rPr lang="en-AU" sz="900" b="0" i="0" kern="1200" dirty="0" smtClean="0">
                <a:solidFill>
                  <a:schemeClr val="tx1"/>
                </a:solidFill>
                <a:effectLst/>
                <a:latin typeface="Segoe UI Light" pitchFamily="34" charset="0"/>
                <a:ea typeface="+mn-ea"/>
                <a:cs typeface="+mn-cs"/>
              </a:rPr>
              <a:t> the total ingress throughput or the total ingress event rate across all Event Hubs in a namespace exceeds the aggregate throughput unit allowances, senders will get throttled and receive errors indicating that the ingress quota has been exceeded.</a:t>
            </a:r>
          </a:p>
          <a:p>
            <a:r>
              <a:rPr lang="en-AU" sz="900" b="0" i="0" kern="1200" dirty="0" smtClean="0">
                <a:solidFill>
                  <a:schemeClr val="tx1"/>
                </a:solidFill>
                <a:effectLst/>
                <a:latin typeface="Segoe UI Light" pitchFamily="34" charset="0"/>
                <a:ea typeface="+mn-ea"/>
                <a:cs typeface="+mn-cs"/>
              </a:rPr>
              <a:t>If the total egress throughput or the total event egress rate across all Event Hubs in a namespace exceeds the aggregate throughput unit allowances, receivers will get throttled and receive errors indicating that the egress quota has been exceeded. Ingress and egress quotas are enforced separately, so that no sender can cause event consumption to slow down, nor a receiver can prevent events from being sent into Event Hub.</a:t>
            </a:r>
          </a:p>
          <a:p>
            <a:r>
              <a:rPr lang="en-AU" sz="900" b="0" i="0" kern="1200" dirty="0" smtClean="0">
                <a:solidFill>
                  <a:schemeClr val="tx1"/>
                </a:solidFill>
                <a:effectLst/>
                <a:latin typeface="Segoe UI Light" pitchFamily="34" charset="0"/>
                <a:ea typeface="+mn-ea"/>
                <a:cs typeface="+mn-cs"/>
              </a:rPr>
              <a:t>Note that the throughput unit selection is independent of the number of Event Hub Partitions (sometimes referred to as shards in similar systems). While each Partition offers a maximum throughput of 1 MB per second 1000 event per second ingress, and 2 MB per second egress, there is no fixed charge for the partitions themselves. The charge is for the aggregate throughput units on all Event Hubs in a Service Bus namespace. With this, customers can create enough Partitions to support the anticipated maximum load for their systems, without incurring any Throughput Unit charges until the Event load on the system actually requires higher throughput numbers, and without having to change the structure and architecture of their systems as the load on the system increases.</a:t>
            </a:r>
          </a:p>
          <a:p>
            <a:r>
              <a:rPr lang="en-AU" sz="900" b="0" i="0" kern="1200" dirty="0" smtClean="0">
                <a:solidFill>
                  <a:schemeClr val="tx1"/>
                </a:solidFill>
                <a:effectLst/>
                <a:latin typeface="Segoe UI Light" pitchFamily="34" charset="0"/>
                <a:ea typeface="+mn-ea"/>
                <a:cs typeface="+mn-cs"/>
              </a:rPr>
              <a:t>Example: Suppose you chose 8 throughput unit on a namespace, and create a single Event Hub with 32 partitions. If all partitions in this Event Hub see even load, each partition gets approximately 0.25 MB/s ingress throughput for a total aggregate throughput of 8 MB/s. If a single partition sees a usage spike to 1 MB/s, while 8 other partitions only see half their peak load (0.125 MB/s), no throttling will occur. However, if the single partition spiked beyond 1 MB/s, it will get throttled due to the per-partition limit, even if the aggregate throughput of all partitions is below the 8 MB/s.</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5/24/2015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51954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6789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5/24/2015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624984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718442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5/24/2015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72465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5/24/2015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863814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5/24/2015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175710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5/24/2015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653835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5/24/2015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30960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5/24/2015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99910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5/24/2015 2:04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617013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5/24/2015 2:04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141707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5/24/2015 2:04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0093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976746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5/24/2015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40666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5/24/2015 4:35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77877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5/24/2015 3:52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435241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5/24/2015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9146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5/24/2015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49722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5/24/2015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85357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0" i="0" kern="1200" dirty="0" smtClean="0">
                <a:solidFill>
                  <a:schemeClr val="tx1"/>
                </a:solidFill>
                <a:effectLst/>
                <a:latin typeface="Segoe UI Light" pitchFamily="34" charset="0"/>
                <a:ea typeface="+mn-ea"/>
                <a:cs typeface="+mn-cs"/>
              </a:rPr>
              <a:t>Microsoft Azure Service Bus Event Hubs is an event </a:t>
            </a:r>
            <a:r>
              <a:rPr lang="en-AU" sz="900" b="0" i="0" kern="1200" dirty="0" err="1" smtClean="0">
                <a:solidFill>
                  <a:schemeClr val="tx1"/>
                </a:solidFill>
                <a:effectLst/>
                <a:latin typeface="Segoe UI Light" pitchFamily="34" charset="0"/>
                <a:ea typeface="+mn-ea"/>
                <a:cs typeface="+mn-cs"/>
              </a:rPr>
              <a:t>ingestor</a:t>
            </a:r>
            <a:r>
              <a:rPr lang="en-AU" sz="900" b="0" i="0" kern="1200" dirty="0" smtClean="0">
                <a:solidFill>
                  <a:schemeClr val="tx1"/>
                </a:solidFill>
                <a:effectLst/>
                <a:latin typeface="Segoe UI Light" pitchFamily="34" charset="0"/>
                <a:ea typeface="+mn-ea"/>
                <a:cs typeface="+mn-cs"/>
              </a:rPr>
              <a:t> service that provides event and telemetry ingress to the cloud at massive scale, with low latency and high reliability. </a:t>
            </a:r>
          </a:p>
          <a:p>
            <a:r>
              <a:rPr lang="en-AU" sz="900" b="0" i="0" kern="1200" dirty="0" smtClean="0">
                <a:solidFill>
                  <a:schemeClr val="tx1"/>
                </a:solidFill>
                <a:effectLst/>
                <a:latin typeface="Segoe UI Light" pitchFamily="34" charset="0"/>
                <a:ea typeface="+mn-ea"/>
                <a:cs typeface="+mn-cs"/>
              </a:rPr>
              <a:t>This service, used with other downstream services, is particularly useful in application instrumentation, user experience or workflow processing, and Internet of Things (</a:t>
            </a:r>
            <a:r>
              <a:rPr lang="en-AU" sz="900" b="0" i="0" kern="1200" dirty="0" err="1" smtClean="0">
                <a:solidFill>
                  <a:schemeClr val="tx1"/>
                </a:solidFill>
                <a:effectLst/>
                <a:latin typeface="Segoe UI Light" pitchFamily="34" charset="0"/>
                <a:ea typeface="+mn-ea"/>
                <a:cs typeface="+mn-cs"/>
              </a:rPr>
              <a:t>IoT</a:t>
            </a:r>
            <a:r>
              <a:rPr lang="en-AU" sz="900" b="0" i="0" kern="1200" dirty="0" smtClean="0">
                <a:solidFill>
                  <a:schemeClr val="tx1"/>
                </a:solidFill>
                <a:effectLst/>
                <a:latin typeface="Segoe UI Light" pitchFamily="34" charset="0"/>
                <a:ea typeface="+mn-ea"/>
                <a:cs typeface="+mn-cs"/>
              </a:rPr>
              <a:t>) scenarios. </a:t>
            </a: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3386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Event Hubs provides a message stream handling capability and though an Event Hub is an entity similar to queues and topics, it has very different characteristics than traditional enterprise messaging. Enterprise messaging scenarios commonly require a number of sophisticated capabilities such as sequencing, dead-lettering, transaction support, and strong delivery assurances, while the dominant concern for event ingestion is high throughput and processing flexibility for event streams. Therefore, the Azure Event Hubs capability differs from Service Bus topics in that it is </a:t>
            </a:r>
            <a:r>
              <a:rPr lang="en-AU" sz="900" b="1" i="0" kern="1200" dirty="0" smtClean="0">
                <a:solidFill>
                  <a:schemeClr val="tx1"/>
                </a:solidFill>
                <a:effectLst/>
                <a:latin typeface="Segoe UI Light" pitchFamily="34" charset="0"/>
                <a:ea typeface="+mn-ea"/>
                <a:cs typeface="+mn-cs"/>
              </a:rPr>
              <a:t>strongly biased towards high throughput and event processing scenarios</a:t>
            </a:r>
            <a:r>
              <a:rPr lang="en-AU" sz="900" b="0" i="0" kern="1200" dirty="0" smtClean="0">
                <a:solidFill>
                  <a:schemeClr val="tx1"/>
                </a:solidFill>
                <a:effectLst/>
                <a:latin typeface="Segoe UI Light" pitchFamily="34" charset="0"/>
                <a:ea typeface="+mn-ea"/>
                <a:cs typeface="+mn-cs"/>
              </a:rPr>
              <a:t>. As such, Event Hubs does not implement some of the messaging capabilities that are available for topics. If you need those capabilities, topics remain the optimal choice.</a:t>
            </a:r>
            <a:endParaRPr lang="en-US" dirty="0" smtClean="0"/>
          </a:p>
          <a:p>
            <a:endParaRPr lang="en-US" dirty="0" smtClean="0"/>
          </a:p>
          <a:p>
            <a:r>
              <a:rPr lang="en-AU" sz="900" b="0" i="0" kern="1200" dirty="0" smtClean="0">
                <a:solidFill>
                  <a:schemeClr val="tx1"/>
                </a:solidFill>
                <a:effectLst/>
                <a:latin typeface="Segoe UI Light" pitchFamily="34" charset="0"/>
                <a:ea typeface="+mn-ea"/>
                <a:cs typeface="+mn-cs"/>
              </a:rPr>
              <a:t>An Event Hub is created at the namespace level in Service Bus, similar to queues and topics. Event Hubs uses AMQP and HTTP as its primary API interfaces.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Event Hubs provides message streaming through a partitioned consumer pattern. Queues and topics use a </a:t>
            </a:r>
            <a:r>
              <a:rPr lang="en-AU" sz="900" b="0" i="0" u="none" strike="noStrike" kern="1200" dirty="0" smtClean="0">
                <a:solidFill>
                  <a:schemeClr val="tx1"/>
                </a:solidFill>
                <a:effectLst/>
                <a:latin typeface="Segoe UI Light" pitchFamily="34" charset="0"/>
                <a:ea typeface="+mn-ea"/>
                <a:cs typeface="+mn-cs"/>
                <a:hlinkClick r:id="rId3"/>
              </a:rPr>
              <a:t>Competing Consumer</a:t>
            </a:r>
            <a:r>
              <a:rPr lang="en-AU" sz="900" b="0" i="0" kern="1200" dirty="0" smtClean="0">
                <a:solidFill>
                  <a:schemeClr val="tx1"/>
                </a:solidFill>
                <a:effectLst/>
                <a:latin typeface="Segoe UI Light" pitchFamily="34" charset="0"/>
                <a:ea typeface="+mn-ea"/>
                <a:cs typeface="+mn-cs"/>
              </a:rPr>
              <a:t> model in which each consumer attempts to read from the same queue or resource. This competition for the resource ultimately results in complexity and scale limits for stream processing applications. Event Hubs uses a partitioned consumer pattern in which each consumer only reads a specific subset, or partition, of the message stream. This pattern enables tremendous horizontal scale for event processing and provides other stream-focused features that are unavailable in queues and topics.</a:t>
            </a:r>
          </a:p>
          <a:p>
            <a:endParaRPr lang="en-AU" sz="900" b="0" i="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69453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Event Hubs provides a message stream handling capability and though an Event Hub is an entity similar to queues and topics, it has very different characteristics than traditional enterprise messaging. Enterprise messaging scenarios commonly require a number of sophisticated capabilities such as sequencing, dead-lettering, transaction support, and strong delivery assurances, while the dominant concern for event ingestion is high throughput and processing flexibility for event streams. Therefore, the Azure Event Hubs capability differs from Service Bus topics in that it is </a:t>
            </a:r>
            <a:r>
              <a:rPr lang="en-AU" sz="900" b="1" i="0" kern="1200" dirty="0" smtClean="0">
                <a:solidFill>
                  <a:schemeClr val="tx1"/>
                </a:solidFill>
                <a:effectLst/>
                <a:latin typeface="Segoe UI Light" pitchFamily="34" charset="0"/>
                <a:ea typeface="+mn-ea"/>
                <a:cs typeface="+mn-cs"/>
              </a:rPr>
              <a:t>strongly biased towards high throughput and event processing scenarios</a:t>
            </a:r>
            <a:r>
              <a:rPr lang="en-AU" sz="900" b="0" i="0" kern="1200" dirty="0" smtClean="0">
                <a:solidFill>
                  <a:schemeClr val="tx1"/>
                </a:solidFill>
                <a:effectLst/>
                <a:latin typeface="Segoe UI Light" pitchFamily="34" charset="0"/>
                <a:ea typeface="+mn-ea"/>
                <a:cs typeface="+mn-cs"/>
              </a:rPr>
              <a:t>. As such, Event Hubs does not implement some of the messaging capabilities that are available for topics. If you need those capabilities, topics remain the optimal choice.</a:t>
            </a:r>
            <a:endParaRPr lang="en-US" dirty="0" smtClean="0"/>
          </a:p>
          <a:p>
            <a:endParaRPr lang="en-US" dirty="0" smtClean="0"/>
          </a:p>
          <a:p>
            <a:r>
              <a:rPr lang="en-AU" sz="900" b="0" i="0" kern="1200" dirty="0" smtClean="0">
                <a:solidFill>
                  <a:schemeClr val="tx1"/>
                </a:solidFill>
                <a:effectLst/>
                <a:latin typeface="Segoe UI Light" pitchFamily="34" charset="0"/>
                <a:ea typeface="+mn-ea"/>
                <a:cs typeface="+mn-cs"/>
              </a:rPr>
              <a:t>An Event Hub is created at the namespace level in Service Bus, similar to queues and topics. Event Hubs uses AMQP and HTTP as its primary API interfaces.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Event Hubs provides message streaming through a partitioned consumer pattern. Queues and topics use a </a:t>
            </a:r>
            <a:r>
              <a:rPr lang="en-AU" sz="900" b="0" i="0" u="none" strike="noStrike" kern="1200" dirty="0" smtClean="0">
                <a:solidFill>
                  <a:schemeClr val="tx1"/>
                </a:solidFill>
                <a:effectLst/>
                <a:latin typeface="Segoe UI Light" pitchFamily="34" charset="0"/>
                <a:ea typeface="+mn-ea"/>
                <a:cs typeface="+mn-cs"/>
                <a:hlinkClick r:id="rId3"/>
              </a:rPr>
              <a:t>Competing Consumer</a:t>
            </a:r>
            <a:r>
              <a:rPr lang="en-AU" sz="900" b="0" i="0" kern="1200" dirty="0" smtClean="0">
                <a:solidFill>
                  <a:schemeClr val="tx1"/>
                </a:solidFill>
                <a:effectLst/>
                <a:latin typeface="Segoe UI Light" pitchFamily="34" charset="0"/>
                <a:ea typeface="+mn-ea"/>
                <a:cs typeface="+mn-cs"/>
              </a:rPr>
              <a:t> model in which each consumer attempts to read from the same queue or resource. This competition for the resource ultimately results in complexity and scale limits for stream processing applications. Event Hubs uses a partitioned consumer pattern in which each consumer only reads a specific subset, or partition, of the message stream. </a:t>
            </a:r>
            <a:r>
              <a:rPr lang="en-AU" sz="900" b="0" i="0" kern="1200" smtClean="0">
                <a:solidFill>
                  <a:schemeClr val="tx1"/>
                </a:solidFill>
                <a:effectLst/>
                <a:latin typeface="Segoe UI Light" pitchFamily="34" charset="0"/>
                <a:ea typeface="+mn-ea"/>
                <a:cs typeface="+mn-cs"/>
              </a:rPr>
              <a:t>This pattern enables tremendous horizontal scale for event processing and provides other stream-focused features that are unavailable in queues and topics.</a:t>
            </a:r>
            <a:endParaRPr lang="en-AU" sz="900" b="0" i="0" kern="1200" dirty="0" smtClean="0">
              <a:solidFill>
                <a:schemeClr val="tx1"/>
              </a:solidFill>
              <a:effectLst/>
              <a:latin typeface="Segoe UI Light" pitchFamily="34" charset="0"/>
              <a:ea typeface="+mn-ea"/>
              <a:cs typeface="+mn-cs"/>
            </a:endParaRPr>
          </a:p>
          <a:p>
            <a:endParaRPr lang="en-AU" sz="900" b="0" i="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9115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Partitions retain data for a configured retention time that is set at the Event Hub level and applies across all partitions in the Event Hub. Events expire on a time basis; you cannot explicitly delete them. An Event Hub contains multiple partitions. Each partition is independent and contains its own sequence of data. As a result, partitions often grow at different rates.</a:t>
            </a: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The number of partitions is specified at the Event Hub creation time and must be between eight and 32.</a:t>
            </a:r>
          </a:p>
          <a:p>
            <a:r>
              <a:rPr lang="en-AU" sz="900" b="0" i="0" kern="1200" dirty="0" smtClean="0">
                <a:solidFill>
                  <a:schemeClr val="tx1"/>
                </a:solidFill>
                <a:effectLst/>
                <a:latin typeface="Segoe UI Light" pitchFamily="34" charset="0"/>
                <a:ea typeface="+mn-ea"/>
                <a:cs typeface="+mn-cs"/>
              </a:rPr>
              <a:t>The number of partitions is primarily influenced by the degree of downstream parallelism required in consuming applications. Partitions are a data organization mechanism and are more related to downstream parallelism than to Event Hub throughput. This makes the choice of number of partitions in an Event Hub directly related to the number of concurrent readers you expect to have. </a:t>
            </a:r>
          </a:p>
          <a:p>
            <a:r>
              <a:rPr lang="en-AU" sz="900" b="0" i="0" kern="1200" dirty="0" smtClean="0">
                <a:solidFill>
                  <a:schemeClr val="tx1"/>
                </a:solidFill>
                <a:effectLst/>
                <a:latin typeface="Segoe UI Light" pitchFamily="34" charset="0"/>
                <a:ea typeface="+mn-ea"/>
                <a:cs typeface="+mn-cs"/>
              </a:rPr>
              <a:t>After Event Hub creation, the partition count is not changeable so you should consider this number in terms of long-term expected parallelism. You can increase the 32 partition limit by contacting the Microsoft Azure Service Bus team.</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00288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914697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253611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5146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5120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93120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09492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60000"/>
                    <a:lumOff val="40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863594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152831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1pPr marL="0" indent="0">
              <a:spcBef>
                <a:spcPts val="1800"/>
              </a:spcBef>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5761037" y="295274"/>
            <a:ext cx="6403165" cy="917575"/>
          </a:xfrm>
        </p:spPr>
        <p:txBody>
          <a:bodyPr/>
          <a:lstStyle/>
          <a:p>
            <a:r>
              <a:rPr lang="en-US" dirty="0" smtClean="0"/>
              <a:t>Click to edit Master style</a:t>
            </a:r>
            <a:endParaRPr lang="en-US" dirty="0"/>
          </a:p>
        </p:txBody>
      </p:sp>
    </p:spTree>
    <p:extLst>
      <p:ext uri="{BB962C8B-B14F-4D97-AF65-F5344CB8AC3E}">
        <p14:creationId xmlns:p14="http://schemas.microsoft.com/office/powerpoint/2010/main" val="109858268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8902396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85986686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5068192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377779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423467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408632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7445535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8213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70948163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43011663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7464864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318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2791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36672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406953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14985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618049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19507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34647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94853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38144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1606543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5" y="295275"/>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424007681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9" y="295275"/>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99466496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36035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2314415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04434043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19539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648683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073008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smtClean="0"/>
              <a:t>Click to edit Master text styles</a:t>
            </a:r>
          </a:p>
          <a:p>
            <a:pPr marL="0" lvl="1" indent="0" algn="l" defTabSz="913991" rtl="0" eaLnBrk="1" latinLnBrk="0" hangingPunct="1">
              <a:spcBef>
                <a:spcPct val="20000"/>
              </a:spcBef>
              <a:spcAft>
                <a:spcPts val="816"/>
              </a:spcAft>
              <a:buFont typeface="Arial" pitchFamily="34" charset="0"/>
              <a:buNone/>
            </a:pPr>
            <a:r>
              <a:rPr lang="en-US" smtClean="0"/>
              <a:t>Second level</a:t>
            </a:r>
          </a:p>
          <a:p>
            <a:pPr marL="0" lvl="2" indent="0" algn="l" defTabSz="913991"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874028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47094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33708842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8806233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6390854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254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7655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01039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354081439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284570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1" y="6395264"/>
            <a:ext cx="11888061" cy="301348"/>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076188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047323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596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6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199">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18733511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140" t="13287" r="2103" b="3771"/>
          <a:stretch/>
        </p:blipFill>
        <p:spPr>
          <a:xfrm>
            <a:off x="0" y="0"/>
            <a:ext cx="12466638" cy="7027276"/>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208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6" name="Title 1"/>
          <p:cNvSpPr>
            <a:spLocks noGrp="1"/>
          </p:cNvSpPr>
          <p:nvPr>
            <p:ph type="ctrTitle" hasCustomPrompt="1"/>
          </p:nvPr>
        </p:nvSpPr>
        <p:spPr>
          <a:xfrm>
            <a:off x="466371" y="2489420"/>
            <a:ext cx="6275733" cy="1356064"/>
          </a:xfrm>
          <a:prstGeom prst="rect">
            <a:avLst/>
          </a:prstGeom>
        </p:spPr>
        <p:txBody>
          <a:bodyPr wrap="square" lIns="143407" tIns="0" rIns="143407" bIns="0">
            <a:spAutoFit/>
          </a:bodyPr>
          <a:lstStyle>
            <a:lvl1pPr>
              <a:lnSpc>
                <a:spcPct val="90000"/>
              </a:lnSpc>
              <a:spcBef>
                <a:spcPts val="0"/>
              </a:spcBef>
              <a:defRPr sz="4896"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66372" y="4994602"/>
            <a:ext cx="6275659" cy="593368"/>
          </a:xfrm>
          <a:prstGeom prst="rect">
            <a:avLst/>
          </a:prstGeom>
        </p:spPr>
        <p:txBody>
          <a:bodyPr lIns="143407" tIns="0" rIns="143407" bIns="0"/>
          <a:lstStyle>
            <a:lvl1pPr marL="0" indent="0" algn="l">
              <a:lnSpc>
                <a:spcPct val="90000"/>
              </a:lnSpc>
              <a:spcBef>
                <a:spcPts val="0"/>
              </a:spcBef>
              <a:buNone/>
              <a:defRPr sz="2142">
                <a:solidFill>
                  <a:schemeClr val="bg1"/>
                </a:solidFill>
                <a:latin typeface="+mn-lt"/>
              </a:defRPr>
            </a:lvl1pPr>
            <a:lvl2pPr marL="456702" indent="0" algn="ctr">
              <a:buNone/>
              <a:defRPr>
                <a:solidFill>
                  <a:schemeClr val="tx1">
                    <a:tint val="75000"/>
                  </a:schemeClr>
                </a:solidFill>
              </a:defRPr>
            </a:lvl2pPr>
            <a:lvl3pPr marL="913406" indent="0" algn="ctr">
              <a:buNone/>
              <a:defRPr>
                <a:solidFill>
                  <a:schemeClr val="tx1">
                    <a:tint val="75000"/>
                  </a:schemeClr>
                </a:solidFill>
              </a:defRPr>
            </a:lvl3pPr>
            <a:lvl4pPr marL="1370108" indent="0" algn="ctr">
              <a:buNone/>
              <a:defRPr>
                <a:solidFill>
                  <a:schemeClr val="tx1">
                    <a:tint val="75000"/>
                  </a:schemeClr>
                </a:solidFill>
              </a:defRPr>
            </a:lvl4pPr>
            <a:lvl5pPr marL="1826814" indent="0" algn="ctr">
              <a:buNone/>
              <a:defRPr>
                <a:solidFill>
                  <a:schemeClr val="tx1">
                    <a:tint val="75000"/>
                  </a:schemeClr>
                </a:solidFill>
              </a:defRPr>
            </a:lvl5pPr>
            <a:lvl6pPr marL="2283515" indent="0" algn="ctr">
              <a:buNone/>
              <a:defRPr>
                <a:solidFill>
                  <a:schemeClr val="tx1">
                    <a:tint val="75000"/>
                  </a:schemeClr>
                </a:solidFill>
              </a:defRPr>
            </a:lvl6pPr>
            <a:lvl7pPr marL="2740219" indent="0" algn="ctr">
              <a:buNone/>
              <a:defRPr>
                <a:solidFill>
                  <a:schemeClr val="tx1">
                    <a:tint val="75000"/>
                  </a:schemeClr>
                </a:solidFill>
              </a:defRPr>
            </a:lvl7pPr>
            <a:lvl8pPr marL="3196921" indent="0" algn="ctr">
              <a:buNone/>
              <a:defRPr>
                <a:solidFill>
                  <a:schemeClr val="tx1">
                    <a:tint val="75000"/>
                  </a:schemeClr>
                </a:solidFill>
              </a:defRPr>
            </a:lvl8pPr>
            <a:lvl9pPr marL="3653624"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66758" y="3920818"/>
            <a:ext cx="6292074" cy="881064"/>
          </a:xfrm>
          <a:prstGeom prst="rect">
            <a:avLst/>
          </a:prstGeom>
        </p:spPr>
        <p:txBody>
          <a:bodyPr lIns="143407" tIns="0" rIns="143407" bIns="0">
            <a:normAutofit/>
          </a:bodyPr>
          <a:lstStyle>
            <a:lvl1pPr marL="0" indent="0">
              <a:lnSpc>
                <a:spcPct val="90000"/>
              </a:lnSpc>
              <a:spcBef>
                <a:spcPts val="0"/>
              </a:spcBef>
              <a:buNone/>
              <a:defRPr sz="2040" baseline="0">
                <a:solidFill>
                  <a:schemeClr val="bg1"/>
                </a:solidFill>
                <a:latin typeface="+mn-lt"/>
              </a:defRPr>
            </a:lvl1pPr>
            <a:lvl2pPr marL="342528" indent="0">
              <a:buNone/>
              <a:defRPr sz="1632">
                <a:solidFill>
                  <a:schemeClr val="bg1"/>
                </a:solidFill>
                <a:latin typeface="+mj-lt"/>
              </a:defRPr>
            </a:lvl2pPr>
            <a:lvl3pPr marL="570880" indent="0">
              <a:buNone/>
              <a:defRPr sz="1326">
                <a:solidFill>
                  <a:schemeClr val="bg1"/>
                </a:solidFill>
                <a:latin typeface="+mj-lt"/>
              </a:defRPr>
            </a:lvl3pPr>
            <a:lvl4pPr marL="799229" indent="0">
              <a:buNone/>
              <a:defRPr sz="1224">
                <a:solidFill>
                  <a:schemeClr val="bg1"/>
                </a:solidFill>
                <a:latin typeface="+mj-lt"/>
              </a:defRPr>
            </a:lvl4pPr>
            <a:lvl5pPr marL="1027583" indent="0">
              <a:buNone/>
              <a:defRPr sz="1224">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59" y="6530041"/>
            <a:ext cx="1304123" cy="285765"/>
          </a:xfrm>
          <a:prstGeom prst="rect">
            <a:avLst/>
          </a:prstGeom>
        </p:spPr>
      </p:pic>
    </p:spTree>
    <p:extLst>
      <p:ext uri="{BB962C8B-B14F-4D97-AF65-F5344CB8AC3E}">
        <p14:creationId xmlns:p14="http://schemas.microsoft.com/office/powerpoint/2010/main" val="3452338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5" y="6673146"/>
            <a:ext cx="501211" cy="372394"/>
          </a:xfrm>
          <a:prstGeom prst="rect">
            <a:avLst/>
          </a:prstGeom>
        </p:spPr>
        <p:txBody>
          <a:bodyPr/>
          <a:lstStyle/>
          <a:p>
            <a:pPr defTabSz="932563"/>
            <a:fld id="{4CED8391-71CF-4FD3-A093-40D26DE2D47C}" type="slidenum">
              <a:rPr lang="en-US" smtClean="0">
                <a:solidFill>
                  <a:srgbClr val="00188F"/>
                </a:solidFill>
              </a:rPr>
              <a:pPr defTabSz="932563"/>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4"/>
            <a:ext cx="11460018" cy="2096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170985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79857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image" Target="../media/image1.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image" Target="../media/image10.pn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 id="2147484280" r:id="rId28"/>
    <p:sldLayoutId id="2147484284" r:id="rId29"/>
    <p:sldLayoutId id="2147484339" r:id="rId3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22656254"/>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40"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9920350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29" r:id="rId21"/>
    <p:sldLayoutId id="2147484330" r:id="rId22"/>
    <p:sldLayoutId id="2147484331" r:id="rId23"/>
    <p:sldLayoutId id="2147484332" r:id="rId24"/>
    <p:sldLayoutId id="2147484333" r:id="rId25"/>
    <p:sldLayoutId id="2147484334" r:id="rId26"/>
    <p:sldLayoutId id="2147484335" r:id="rId27"/>
    <p:sldLayoutId id="2147484336" r:id="rId28"/>
    <p:sldLayoutId id="2147484337" r:id="rId29"/>
    <p:sldLayoutId id="2147484338" r:id="rId30"/>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1.xml"/><Relationship Id="rId1" Type="http://schemas.openxmlformats.org/officeDocument/2006/relationships/tags" Target="../tags/tag25.xml"/><Relationship Id="rId5" Type="http://schemas.openxmlformats.org/officeDocument/2006/relationships/image" Target="../media/image45.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8.xml"/><Relationship Id="rId7" Type="http://schemas.openxmlformats.org/officeDocument/2006/relationships/image" Target="../media/image37.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11.xml"/><Relationship Id="rId5" Type="http://schemas.openxmlformats.org/officeDocument/2006/relationships/slideLayout" Target="../slideLayouts/slideLayout21.xml"/><Relationship Id="rId10" Type="http://schemas.openxmlformats.org/officeDocument/2006/relationships/image" Target="../media/image42.gif"/><Relationship Id="rId4" Type="http://schemas.openxmlformats.org/officeDocument/2006/relationships/tags" Target="../tags/tag29.xml"/><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1.xml"/><Relationship Id="rId1" Type="http://schemas.openxmlformats.org/officeDocument/2006/relationships/tags" Target="../tags/tag30.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33.xml"/><Relationship Id="rId7" Type="http://schemas.openxmlformats.org/officeDocument/2006/relationships/image" Target="../media/image37.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20.xml"/><Relationship Id="rId5" Type="http://schemas.openxmlformats.org/officeDocument/2006/relationships/slideLayout" Target="../slideLayouts/slideLayout21.xml"/><Relationship Id="rId10" Type="http://schemas.openxmlformats.org/officeDocument/2006/relationships/image" Target="../media/image42.gif"/><Relationship Id="rId4" Type="http://schemas.openxmlformats.org/officeDocument/2006/relationships/tags" Target="../tags/tag34.xml"/><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55.jpe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image" Target="../media/image54.jpeg"/><Relationship Id="rId17" Type="http://schemas.openxmlformats.org/officeDocument/2006/relationships/image" Target="../media/image59.jpeg"/><Relationship Id="rId2" Type="http://schemas.openxmlformats.org/officeDocument/2006/relationships/tags" Target="../tags/tag36.xml"/><Relationship Id="rId16" Type="http://schemas.openxmlformats.org/officeDocument/2006/relationships/image" Target="../media/image58.jpe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53.jpeg"/><Relationship Id="rId5" Type="http://schemas.openxmlformats.org/officeDocument/2006/relationships/tags" Target="../tags/tag39.xml"/><Relationship Id="rId15" Type="http://schemas.openxmlformats.org/officeDocument/2006/relationships/image" Target="../media/image57.jpeg"/><Relationship Id="rId10" Type="http://schemas.openxmlformats.org/officeDocument/2006/relationships/image" Target="../media/image52.jpeg"/><Relationship Id="rId4" Type="http://schemas.openxmlformats.org/officeDocument/2006/relationships/tags" Target="../tags/tag38.xml"/><Relationship Id="rId9" Type="http://schemas.openxmlformats.org/officeDocument/2006/relationships/slideLayout" Target="../slideLayouts/slideLayout75.xml"/><Relationship Id="rId14" Type="http://schemas.openxmlformats.org/officeDocument/2006/relationships/image" Target="../media/image5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openxmlformats.org/officeDocument/2006/relationships/image" Target="../media/image64.png"/><Relationship Id="rId3" Type="http://schemas.openxmlformats.org/officeDocument/2006/relationships/tags" Target="../tags/tag45.xml"/><Relationship Id="rId7" Type="http://schemas.openxmlformats.org/officeDocument/2006/relationships/slideLayout" Target="../slideLayouts/slideLayout73.xml"/><Relationship Id="rId12" Type="http://schemas.openxmlformats.org/officeDocument/2006/relationships/image" Target="../media/image63.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62.png"/><Relationship Id="rId5" Type="http://schemas.openxmlformats.org/officeDocument/2006/relationships/tags" Target="../tags/tag47.xml"/><Relationship Id="rId10" Type="http://schemas.openxmlformats.org/officeDocument/2006/relationships/image" Target="../media/image61.png"/><Relationship Id="rId4" Type="http://schemas.openxmlformats.org/officeDocument/2006/relationships/tags" Target="../tags/tag46.xml"/><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8" Type="http://schemas.openxmlformats.org/officeDocument/2006/relationships/hyperlink" Target="mailto:azstream@microsoft.com" TargetMode="External"/><Relationship Id="rId3" Type="http://schemas.openxmlformats.org/officeDocument/2006/relationships/hyperlink" Target="http://azure.microsoft.com/en-us/services/stream-analytics/" TargetMode="External"/><Relationship Id="rId7" Type="http://schemas.openxmlformats.org/officeDocument/2006/relationships/hyperlink" Target="http://feedback.azure.com/forums/270577-azure-stream-analytics" TargetMode="External"/><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hyperlink" Target="https://social.msdn.microsoft.com/Forums/en-US/home?forum=AzureStreamAnalytics" TargetMode="External"/><Relationship Id="rId5" Type="http://schemas.openxmlformats.org/officeDocument/2006/relationships/hyperlink" Target="http://blogs.msdn.com/b/streamanalytics/rss.aspx" TargetMode="External"/><Relationship Id="rId4" Type="http://schemas.openxmlformats.org/officeDocument/2006/relationships/hyperlink" Target="http://azure.microsoft.com/en-us/documentation/services/stream-analytics/" TargetMode="External"/><Relationship Id="rId9" Type="http://schemas.openxmlformats.org/officeDocument/2006/relationships/hyperlink" Target="https://github.com/Azure/azure-stream-analytic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azure.microsoft.com/en-us/documentation/articles/service-bus-event-hubs-csharp-ephcs-getstarted/" TargetMode="External"/><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hyperlink" Target="https://code.msdn.microsoft.com/windowsazure/site/search?query=event%20hub&amp;f%5B0%5D.Value=event%20hub&amp;f%5B0%5D.Type=SearchText&amp;ac=5" TargetMode="External"/><Relationship Id="rId5" Type="http://schemas.openxmlformats.org/officeDocument/2006/relationships/hyperlink" Target="https://msdn.microsoft.com/en-us/library/azure/dn790190.aspx" TargetMode="External"/><Relationship Id="rId4" Type="http://schemas.openxmlformats.org/officeDocument/2006/relationships/hyperlink" Target="https://msdn.microsoft.com/en-us/library/azure/dn789972.asp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emf"/><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2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emf"/><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emf"/><Relationship Id="rId14" Type="http://schemas.openxmlformats.org/officeDocument/2006/relationships/image" Target="../media/image30.emf"/><Relationship Id="rId22"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notesSlide" Target="../notesSlides/notesSlide2.xml"/><Relationship Id="rId18" Type="http://schemas.openxmlformats.org/officeDocument/2006/relationships/image" Target="../media/image41.jpe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slideLayout" Target="../slideLayouts/slideLayout21.xml"/><Relationship Id="rId17" Type="http://schemas.openxmlformats.org/officeDocument/2006/relationships/image" Target="../media/image40.png"/><Relationship Id="rId2" Type="http://schemas.openxmlformats.org/officeDocument/2006/relationships/tags" Target="../tags/tag4.xml"/><Relationship Id="rId16" Type="http://schemas.openxmlformats.org/officeDocument/2006/relationships/image" Target="../media/image36.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image" Target="../media/image39.png"/><Relationship Id="rId10" Type="http://schemas.openxmlformats.org/officeDocument/2006/relationships/tags" Target="../tags/tag12.xml"/><Relationship Id="rId19" Type="http://schemas.openxmlformats.org/officeDocument/2006/relationships/image" Target="../media/image42.gif"/><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18" Type="http://schemas.openxmlformats.org/officeDocument/2006/relationships/image" Target="../media/image41.jpe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21.xml"/><Relationship Id="rId17" Type="http://schemas.openxmlformats.org/officeDocument/2006/relationships/image" Target="../media/image40.png"/><Relationship Id="rId2" Type="http://schemas.openxmlformats.org/officeDocument/2006/relationships/tags" Target="../tags/tag15.xml"/><Relationship Id="rId16" Type="http://schemas.openxmlformats.org/officeDocument/2006/relationships/image" Target="../media/image36.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39.png"/><Relationship Id="rId10" Type="http://schemas.openxmlformats.org/officeDocument/2006/relationships/tags" Target="../tags/tag23.xml"/><Relationship Id="rId19" Type="http://schemas.openxmlformats.org/officeDocument/2006/relationships/image" Target="../media/image42.gi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7" y="356417"/>
            <a:ext cx="11887200" cy="1181734"/>
          </a:xfrm>
        </p:spPr>
        <p:txBody>
          <a:bodyPr/>
          <a:lstStyle/>
          <a:p>
            <a:r>
              <a:rPr lang="en-US" dirty="0" smtClean="0"/>
              <a:t>in-flight to insights:</a:t>
            </a:r>
            <a:endParaRPr lang="en-US" dirty="0"/>
          </a:p>
        </p:txBody>
      </p:sp>
      <p:sp>
        <p:nvSpPr>
          <p:cNvPr id="7" name="Text Placeholder 4"/>
          <p:cNvSpPr txBox="1">
            <a:spLocks/>
          </p:cNvSpPr>
          <p:nvPr/>
        </p:nvSpPr>
        <p:spPr>
          <a:xfrm>
            <a:off x="2103437" y="5062879"/>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Adam </a:t>
            </a:r>
            <a:r>
              <a:rPr lang="en-US" dirty="0" err="1" smtClean="0"/>
              <a:t>Finster</a:t>
            </a:r>
            <a:endParaRPr lang="en-US" dirty="0" smtClean="0"/>
          </a:p>
          <a:p>
            <a:r>
              <a:rPr lang="en-US" dirty="0" smtClean="0"/>
              <a:t>Architect</a:t>
            </a:r>
          </a:p>
          <a:p>
            <a:r>
              <a:rPr lang="en-US" dirty="0" smtClean="0"/>
              <a:t>BCM Solutions</a:t>
            </a:r>
            <a:endParaRPr lang="en-US" dirty="0"/>
          </a:p>
        </p:txBody>
      </p:sp>
      <p:pic>
        <p:nvPicPr>
          <p:cNvPr id="2" name="Picture 1"/>
          <p:cNvPicPr>
            <a:picLocks noChangeAspect="1"/>
          </p:cNvPicPr>
          <p:nvPr/>
        </p:nvPicPr>
        <p:blipFill>
          <a:blip r:embed="rId2"/>
          <a:stretch>
            <a:fillRect/>
          </a:stretch>
        </p:blipFill>
        <p:spPr>
          <a:xfrm>
            <a:off x="1245159" y="2536875"/>
            <a:ext cx="2857500" cy="1533525"/>
          </a:xfrm>
          <a:prstGeom prst="rect">
            <a:avLst/>
          </a:prstGeom>
        </p:spPr>
      </p:pic>
      <p:pic>
        <p:nvPicPr>
          <p:cNvPr id="15" name="Picture 14"/>
          <p:cNvPicPr>
            <a:picLocks noChangeAspect="1"/>
          </p:cNvPicPr>
          <p:nvPr/>
        </p:nvPicPr>
        <p:blipFill>
          <a:blip r:embed="rId3"/>
          <a:stretch>
            <a:fillRect/>
          </a:stretch>
        </p:blipFill>
        <p:spPr>
          <a:xfrm>
            <a:off x="4922837" y="2536875"/>
            <a:ext cx="5553937" cy="1524132"/>
          </a:xfrm>
          <a:prstGeom prst="rect">
            <a:avLst/>
          </a:prstGeom>
        </p:spPr>
      </p:pic>
      <p:sp>
        <p:nvSpPr>
          <p:cNvPr id="16" name="Text Placeholder 4"/>
          <p:cNvSpPr txBox="1">
            <a:spLocks/>
          </p:cNvSpPr>
          <p:nvPr/>
        </p:nvSpPr>
        <p:spPr>
          <a:xfrm>
            <a:off x="6446837" y="5027619"/>
            <a:ext cx="4724400" cy="1828007"/>
          </a:xfrm>
          <a:prstGeom prst="rect">
            <a:avLst/>
          </a:prstGeom>
          <a:noFill/>
        </p:spPr>
        <p:txBody>
          <a:bodyPr vert="horz" wrap="square" lIns="146304" tIns="109728" rIns="146304" bIns="109728" rtlCol="0">
            <a:noAutofit/>
          </a:bodyPr>
          <a:lstStyle>
            <a:lvl1pPr marL="0" marR="0" indent="0" algn="l" defTabSz="9326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200" kern="1200" spc="0" baseline="0">
                <a:gradFill>
                  <a:gsLst>
                    <a:gs pos="99115">
                      <a:schemeClr val="tx1"/>
                    </a:gs>
                    <a:gs pos="79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Todd Whitehead</a:t>
            </a:r>
          </a:p>
          <a:p>
            <a:r>
              <a:rPr lang="en-US" dirty="0" smtClean="0"/>
              <a:t>Cloud Solution Architect</a:t>
            </a:r>
          </a:p>
          <a:p>
            <a:r>
              <a:rPr lang="en-US" dirty="0" smtClean="0"/>
              <a:t>Microsoft</a:t>
            </a:r>
            <a:endParaRPr lang="en-US" dirty="0"/>
          </a:p>
        </p:txBody>
      </p:sp>
      <p:sp>
        <p:nvSpPr>
          <p:cNvPr id="17" name="Rectangle 16"/>
          <p:cNvSpPr/>
          <p:nvPr/>
        </p:nvSpPr>
        <p:spPr>
          <a:xfrm>
            <a:off x="427037" y="1544994"/>
            <a:ext cx="7246471" cy="369332"/>
          </a:xfrm>
          <a:prstGeom prst="rect">
            <a:avLst/>
          </a:prstGeom>
        </p:spPr>
        <p:txBody>
          <a:bodyPr wrap="none">
            <a:spAutoFit/>
          </a:bodyPr>
          <a:lstStyle/>
          <a:p>
            <a:r>
              <a:rPr lang="en-US" dirty="0" smtClean="0">
                <a:latin typeface="+mj-lt"/>
              </a:rPr>
              <a:t>Real-time insights with Event Hubs, Stream </a:t>
            </a:r>
            <a:r>
              <a:rPr lang="en-US" dirty="0">
                <a:latin typeface="+mj-lt"/>
              </a:rPr>
              <a:t>Analytics </a:t>
            </a:r>
            <a:r>
              <a:rPr lang="en-US" dirty="0" smtClean="0">
                <a:latin typeface="+mj-lt"/>
              </a:rPr>
              <a:t>and an A10 Warthog</a:t>
            </a:r>
            <a:endParaRPr lang="en-AU" dirty="0">
              <a:latin typeface="+mj-lt"/>
            </a:endParaRPr>
          </a:p>
        </p:txBody>
      </p:sp>
    </p:spTree>
    <p:extLst>
      <p:ext uri="{BB962C8B-B14F-4D97-AF65-F5344CB8AC3E}">
        <p14:creationId xmlns:p14="http://schemas.microsoft.com/office/powerpoint/2010/main" val="34243329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a:t>
            </a:r>
            <a:r>
              <a:rPr lang="en-US" dirty="0" smtClean="0"/>
              <a:t>Hubs: Role</a:t>
            </a:r>
            <a:endParaRPr lang="en-US" dirty="0"/>
          </a:p>
        </p:txBody>
      </p:sp>
      <p:sp>
        <p:nvSpPr>
          <p:cNvPr id="6" name="Text Placeholder 1"/>
          <p:cNvSpPr txBox="1">
            <a:spLocks/>
          </p:cNvSpPr>
          <p:nvPr/>
        </p:nvSpPr>
        <p:spPr>
          <a:xfrm>
            <a:off x="2865437" y="1211263"/>
            <a:ext cx="9372600" cy="3276600"/>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Cloud-scale telemetry ingestion from websites, apps, and devices</a:t>
            </a:r>
          </a:p>
          <a:p>
            <a:r>
              <a:rPr lang="en-US" sz="2400" dirty="0" smtClean="0"/>
              <a:t>Compatible with more than a million publishers supporting HTTP, AMQP and MQTT</a:t>
            </a:r>
          </a:p>
          <a:p>
            <a:r>
              <a:rPr lang="en-US" sz="2400" dirty="0" smtClean="0"/>
              <a:t>Ingress millions </a:t>
            </a:r>
            <a:r>
              <a:rPr lang="en-US" sz="2400" dirty="0"/>
              <a:t>of events per second </a:t>
            </a:r>
            <a:endParaRPr lang="en-US" sz="2400" dirty="0" smtClean="0"/>
          </a:p>
          <a:p>
            <a:r>
              <a:rPr lang="en-US" sz="2400" dirty="0" smtClean="0"/>
              <a:t>Configurable data retention (1-30 days)</a:t>
            </a:r>
          </a:p>
          <a:p>
            <a:r>
              <a:rPr lang="en-US" sz="2400" dirty="0" smtClean="0"/>
              <a:t>Low latency (&lt;10 </a:t>
            </a:r>
            <a:r>
              <a:rPr lang="en-US" sz="2400" dirty="0" err="1" smtClean="0"/>
              <a:t>ms</a:t>
            </a:r>
            <a:r>
              <a:rPr lang="en-US" sz="2400" dirty="0" smtClean="0"/>
              <a:t> for volatile data)</a:t>
            </a:r>
          </a:p>
          <a:p>
            <a:r>
              <a:rPr lang="en-US" sz="2400" dirty="0" smtClean="0"/>
              <a:t>Pluggable with other cloud services like Stream Analytics</a:t>
            </a:r>
            <a:endParaRPr lang="en-US" sz="2400" dirty="0"/>
          </a:p>
        </p:txBody>
      </p:sp>
      <p:grpSp>
        <p:nvGrpSpPr>
          <p:cNvPr id="7" name="Group 6"/>
          <p:cNvGrpSpPr/>
          <p:nvPr/>
        </p:nvGrpSpPr>
        <p:grpSpPr>
          <a:xfrm>
            <a:off x="427037" y="1317331"/>
            <a:ext cx="1904999" cy="1904999"/>
            <a:chOff x="1029642" y="1874304"/>
            <a:chExt cx="1524000" cy="1524000"/>
          </a:xfrm>
        </p:grpSpPr>
        <p:sp>
          <p:nvSpPr>
            <p:cNvPr id="8" name="Rectangle 7"/>
            <p:cNvSpPr/>
            <p:nvPr>
              <p:custDataLst>
                <p:tags r:id="rId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9" name="Picture 8"/>
            <p:cNvPicPr>
              <a:picLocks noChangeAspect="1"/>
            </p:cNvPicPr>
            <p:nvPr/>
          </p:nvPicPr>
          <p:blipFill>
            <a:blip r:embed="rId4"/>
            <a:stretch>
              <a:fillRect/>
            </a:stretch>
          </p:blipFill>
          <p:spPr>
            <a:xfrm>
              <a:off x="1456680" y="2150502"/>
              <a:ext cx="669924" cy="669924"/>
            </a:xfrm>
            <a:prstGeom prst="rect">
              <a:avLst/>
            </a:prstGeom>
          </p:spPr>
        </p:pic>
      </p:grpSp>
      <p:pic>
        <p:nvPicPr>
          <p:cNvPr id="13" name="Picture 12"/>
          <p:cNvPicPr>
            <a:picLocks noChangeAspect="1"/>
          </p:cNvPicPr>
          <p:nvPr/>
        </p:nvPicPr>
        <p:blipFill>
          <a:blip r:embed="rId5"/>
          <a:stretch>
            <a:fillRect/>
          </a:stretch>
        </p:blipFill>
        <p:spPr>
          <a:xfrm>
            <a:off x="3398837" y="4792662"/>
            <a:ext cx="5934075" cy="1266825"/>
          </a:xfrm>
          <a:prstGeom prst="rect">
            <a:avLst/>
          </a:prstGeom>
        </p:spPr>
      </p:pic>
    </p:spTree>
    <p:extLst>
      <p:ext uri="{BB962C8B-B14F-4D97-AF65-F5344CB8AC3E}">
        <p14:creationId xmlns:p14="http://schemas.microsoft.com/office/powerpoint/2010/main" val="165160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a:t>
            </a:r>
            <a:r>
              <a:rPr lang="en-US" dirty="0" smtClean="0"/>
              <a:t>Hubs: Key concepts</a:t>
            </a:r>
            <a:endParaRPr lang="en-US" dirty="0"/>
          </a:p>
        </p:txBody>
      </p:sp>
      <p:pic>
        <p:nvPicPr>
          <p:cNvPr id="4" name="Picture 3"/>
          <p:cNvPicPr>
            <a:picLocks noChangeAspect="1"/>
          </p:cNvPicPr>
          <p:nvPr/>
        </p:nvPicPr>
        <p:blipFill>
          <a:blip r:embed="rId3"/>
          <a:stretch>
            <a:fillRect/>
          </a:stretch>
        </p:blipFill>
        <p:spPr>
          <a:xfrm>
            <a:off x="1798637" y="1363662"/>
            <a:ext cx="8305800" cy="5292781"/>
          </a:xfrm>
          <a:prstGeom prst="rect">
            <a:avLst/>
          </a:prstGeom>
        </p:spPr>
      </p:pic>
    </p:spTree>
    <p:extLst>
      <p:ext uri="{BB962C8B-B14F-4D97-AF65-F5344CB8AC3E}">
        <p14:creationId xmlns:p14="http://schemas.microsoft.com/office/powerpoint/2010/main" val="1937783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a:t>
            </a:r>
            <a:r>
              <a:rPr lang="en-US" dirty="0" smtClean="0"/>
              <a:t>Hubs: Key concepts</a:t>
            </a:r>
            <a:endParaRPr lang="en-US" dirty="0"/>
          </a:p>
        </p:txBody>
      </p:sp>
      <p:pic>
        <p:nvPicPr>
          <p:cNvPr id="4" name="Picture 3"/>
          <p:cNvPicPr>
            <a:picLocks noChangeAspect="1"/>
          </p:cNvPicPr>
          <p:nvPr/>
        </p:nvPicPr>
        <p:blipFill>
          <a:blip r:embed="rId3"/>
          <a:stretch>
            <a:fillRect/>
          </a:stretch>
        </p:blipFill>
        <p:spPr>
          <a:xfrm>
            <a:off x="1951037" y="1439862"/>
            <a:ext cx="7924800" cy="5049993"/>
          </a:xfrm>
          <a:prstGeom prst="rect">
            <a:avLst/>
          </a:prstGeom>
        </p:spPr>
      </p:pic>
    </p:spTree>
    <p:extLst>
      <p:ext uri="{BB962C8B-B14F-4D97-AF65-F5344CB8AC3E}">
        <p14:creationId xmlns:p14="http://schemas.microsoft.com/office/powerpoint/2010/main" val="215369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7" y="254978"/>
            <a:ext cx="11888787" cy="917575"/>
          </a:xfrm>
        </p:spPr>
        <p:txBody>
          <a:bodyPr/>
          <a:lstStyle/>
          <a:p>
            <a:r>
              <a:rPr lang="en-US" dirty="0" smtClean="0"/>
              <a:t>Event </a:t>
            </a:r>
            <a:r>
              <a:rPr lang="en-US" dirty="0" smtClean="0"/>
              <a:t>Hubs: Partitions</a:t>
            </a:r>
            <a:endParaRPr lang="en-US" dirty="0"/>
          </a:p>
        </p:txBody>
      </p:sp>
      <p:pic>
        <p:nvPicPr>
          <p:cNvPr id="2" name="Picture 1"/>
          <p:cNvPicPr>
            <a:picLocks noChangeAspect="1"/>
          </p:cNvPicPr>
          <p:nvPr/>
        </p:nvPicPr>
        <p:blipFill>
          <a:blip r:embed="rId3"/>
          <a:stretch>
            <a:fillRect/>
          </a:stretch>
        </p:blipFill>
        <p:spPr>
          <a:xfrm>
            <a:off x="299338" y="1172553"/>
            <a:ext cx="6210300" cy="1895475"/>
          </a:xfrm>
          <a:prstGeom prst="rect">
            <a:avLst/>
          </a:prstGeom>
        </p:spPr>
      </p:pic>
      <p:pic>
        <p:nvPicPr>
          <p:cNvPr id="5" name="Picture 4"/>
          <p:cNvPicPr>
            <a:picLocks noChangeAspect="1"/>
          </p:cNvPicPr>
          <p:nvPr/>
        </p:nvPicPr>
        <p:blipFill>
          <a:blip r:embed="rId4"/>
          <a:stretch>
            <a:fillRect/>
          </a:stretch>
        </p:blipFill>
        <p:spPr>
          <a:xfrm>
            <a:off x="5684837" y="3344862"/>
            <a:ext cx="5943600" cy="3209925"/>
          </a:xfrm>
          <a:prstGeom prst="rect">
            <a:avLst/>
          </a:prstGeom>
        </p:spPr>
      </p:pic>
    </p:spTree>
    <p:extLst>
      <p:ext uri="{BB962C8B-B14F-4D97-AF65-F5344CB8AC3E}">
        <p14:creationId xmlns:p14="http://schemas.microsoft.com/office/powerpoint/2010/main" val="1913840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41674" y="2173287"/>
            <a:ext cx="5953125" cy="2647950"/>
          </a:xfrm>
          <a:prstGeom prst="rect">
            <a:avLst/>
          </a:prstGeom>
        </p:spPr>
      </p:pic>
      <p:sp>
        <p:nvSpPr>
          <p:cNvPr id="3" name="Title 2"/>
          <p:cNvSpPr txBox="1">
            <a:spLocks/>
          </p:cNvSpPr>
          <p:nvPr/>
        </p:nvSpPr>
        <p:spPr>
          <a:xfrm>
            <a:off x="274637" y="254978"/>
            <a:ext cx="11888787" cy="917575"/>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dirty="0" smtClean="0"/>
              <a:t>Event Hubs: Partition Keys</a:t>
            </a:r>
            <a:endParaRPr lang="en-AU" dirty="0"/>
          </a:p>
        </p:txBody>
      </p:sp>
    </p:spTree>
    <p:extLst>
      <p:ext uri="{BB962C8B-B14F-4D97-AF65-F5344CB8AC3E}">
        <p14:creationId xmlns:p14="http://schemas.microsoft.com/office/powerpoint/2010/main" val="28723814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46637" y="2112706"/>
            <a:ext cx="1524000" cy="1524000"/>
            <a:chOff x="5393715" y="1771548"/>
            <a:chExt cx="1524000" cy="1524000"/>
          </a:xfrm>
        </p:grpSpPr>
        <p:sp>
          <p:nvSpPr>
            <p:cNvPr id="47" name="Rectangle 46"/>
            <p:cNvSpPr/>
            <p:nvPr>
              <p:custDataLst>
                <p:tags r:id="rId4"/>
              </p:custDataLst>
            </p:nvPr>
          </p:nvSpPr>
          <p:spPr bwMode="auto">
            <a:xfrm>
              <a:off x="5393715" y="1771548"/>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7"/>
            <a:stretch>
              <a:fillRect/>
            </a:stretch>
          </p:blipFill>
          <p:spPr>
            <a:xfrm>
              <a:off x="5820753" y="2090335"/>
              <a:ext cx="669924" cy="669924"/>
            </a:xfrm>
            <a:prstGeom prst="rect">
              <a:avLst/>
            </a:prstGeom>
          </p:spPr>
        </p:pic>
      </p:grpSp>
      <p:sp>
        <p:nvSpPr>
          <p:cNvPr id="59" name="Rectangle 58"/>
          <p:cNvSpPr/>
          <p:nvPr>
            <p:custDataLst>
              <p:tags r:id="rId1"/>
            </p:custDataLst>
          </p:nvPr>
        </p:nvSpPr>
        <p:spPr bwMode="auto">
          <a:xfrm>
            <a:off x="819520" y="2090335"/>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nvGrpSpPr>
          <p:cNvPr id="2" name="Group 1"/>
          <p:cNvGrpSpPr/>
          <p:nvPr/>
        </p:nvGrpSpPr>
        <p:grpSpPr>
          <a:xfrm>
            <a:off x="7894637" y="2029781"/>
            <a:ext cx="3476371" cy="1524000"/>
            <a:chOff x="7619240" y="1814137"/>
            <a:chExt cx="3476371" cy="1524000"/>
          </a:xfrm>
        </p:grpSpPr>
        <p:sp>
          <p:nvSpPr>
            <p:cNvPr id="37" name="Rectangle 36"/>
            <p:cNvSpPr/>
            <p:nvPr>
              <p:custDataLst>
                <p:tags r:id="rId2"/>
              </p:custDataLst>
            </p:nvPr>
          </p:nvSpPr>
          <p:spPr bwMode="auto">
            <a:xfrm>
              <a:off x="9571611" y="1814137"/>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23437" y="1897062"/>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7619240" y="1814137"/>
              <a:ext cx="1524000" cy="1524000"/>
              <a:chOff x="2645082" y="1874304"/>
              <a:chExt cx="1524000" cy="1524000"/>
            </a:xfrm>
          </p:grpSpPr>
          <p:sp>
            <p:nvSpPr>
              <p:cNvPr id="43" name="Rectangle 42"/>
              <p:cNvSpPr/>
              <p:nvPr>
                <p:custDataLst>
                  <p:tags r:id="rId3"/>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9"/>
              <a:stretch>
                <a:fillRect/>
              </a:stretch>
            </p:blipFill>
            <p:spPr>
              <a:xfrm>
                <a:off x="3000392" y="2092364"/>
                <a:ext cx="780356" cy="780356"/>
              </a:xfrm>
              <a:prstGeom prst="rect">
                <a:avLst/>
              </a:prstGeom>
            </p:spPr>
          </p:pic>
        </p:grpSp>
      </p:gr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6733" y="2268605"/>
            <a:ext cx="1114609" cy="1026943"/>
          </a:xfrm>
          <a:prstGeom prst="rect">
            <a:avLst/>
          </a:prstGeom>
        </p:spPr>
      </p:pic>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Demo</a:t>
            </a:r>
            <a:r>
              <a:rPr lang="en-AU" sz="9600" dirty="0" smtClean="0"/>
              <a:t>: Event Hub</a:t>
            </a:r>
            <a:endParaRPr lang="en-AU" sz="9600" dirty="0"/>
          </a:p>
        </p:txBody>
      </p:sp>
      <p:sp>
        <p:nvSpPr>
          <p:cNvPr id="3" name="TextBox 2"/>
          <p:cNvSpPr txBox="1"/>
          <p:nvPr/>
        </p:nvSpPr>
        <p:spPr>
          <a:xfrm>
            <a:off x="715101" y="4183062"/>
            <a:ext cx="3733800" cy="1855893"/>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Acquire SAS</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Establish Connection</a:t>
            </a:r>
            <a:endParaRPr lang="en-AU" sz="2400" dirty="0" smtClean="0">
              <a:gradFill>
                <a:gsLst>
                  <a:gs pos="2917">
                    <a:schemeClr val="tx1"/>
                  </a:gs>
                  <a:gs pos="30000">
                    <a:schemeClr val="tx1"/>
                  </a:gs>
                </a:gsLst>
                <a:lin ang="5400000" scaled="0"/>
              </a:gradFill>
            </a:endParaRP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Publish Events</a:t>
            </a:r>
            <a:endParaRPr lang="en-AU" sz="2400" dirty="0" smtClean="0">
              <a:gradFill>
                <a:gsLst>
                  <a:gs pos="2917">
                    <a:schemeClr val="tx1"/>
                  </a:gs>
                  <a:gs pos="30000">
                    <a:schemeClr val="tx1"/>
                  </a:gs>
                </a:gsLst>
                <a:lin ang="5400000" scaled="0"/>
              </a:gradFill>
            </a:endParaRP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sp>
        <p:nvSpPr>
          <p:cNvPr id="16" name="TextBox 15"/>
          <p:cNvSpPr txBox="1"/>
          <p:nvPr/>
        </p:nvSpPr>
        <p:spPr>
          <a:xfrm>
            <a:off x="4609094" y="4154762"/>
            <a:ext cx="3733800" cy="1855893"/>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Create Event Hub</a:t>
            </a: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Set Policies</a:t>
            </a:r>
            <a:endParaRPr lang="en-AU" sz="2400" dirty="0" smtClean="0">
              <a:gradFill>
                <a:gsLst>
                  <a:gs pos="2917">
                    <a:schemeClr val="tx1"/>
                  </a:gs>
                  <a:gs pos="30000">
                    <a:schemeClr val="tx1"/>
                  </a:gs>
                </a:gsLst>
                <a:lin ang="5400000" scaled="0"/>
              </a:gradFill>
            </a:endParaRPr>
          </a:p>
          <a:p>
            <a:pPr marL="457200" indent="-457200">
              <a:lnSpc>
                <a:spcPct val="90000"/>
              </a:lnSpc>
              <a:spcAft>
                <a:spcPts val="600"/>
              </a:spcAft>
              <a:buAutoNum type="arabicPeriod"/>
            </a:pPr>
            <a:r>
              <a:rPr lang="en-AU" sz="2400" dirty="0" smtClean="0">
                <a:gradFill>
                  <a:gsLst>
                    <a:gs pos="2917">
                      <a:schemeClr val="tx1"/>
                    </a:gs>
                    <a:gs pos="30000">
                      <a:schemeClr val="tx1"/>
                    </a:gs>
                  </a:gsLst>
                  <a:lin ang="5400000" scaled="0"/>
                </a:gradFill>
              </a:rPr>
              <a:t>Monitor</a:t>
            </a:r>
            <a:endParaRPr lang="en-AU" sz="2400" dirty="0" smtClean="0">
              <a:gradFill>
                <a:gsLst>
                  <a:gs pos="2917">
                    <a:schemeClr val="tx1"/>
                  </a:gs>
                  <a:gs pos="30000">
                    <a:schemeClr val="tx1"/>
                  </a:gs>
                </a:gsLst>
                <a:lin ang="5400000" scaled="0"/>
              </a:gradFill>
            </a:endParaRPr>
          </a:p>
          <a:p>
            <a:pPr marL="457200" indent="-457200">
              <a:lnSpc>
                <a:spcPct val="90000"/>
              </a:lnSpc>
              <a:spcAft>
                <a:spcPts val="600"/>
              </a:spcAft>
              <a:buAutoNum type="arabicPeriod"/>
            </a:pPr>
            <a:endParaRPr lang="en-AU"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33310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p:cNvSpPr txBox="1">
            <a:spLocks/>
          </p:cNvSpPr>
          <p:nvPr/>
        </p:nvSpPr>
        <p:spPr>
          <a:xfrm>
            <a:off x="137902" y="144462"/>
            <a:ext cx="121001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dirty="0" smtClean="0"/>
              <a:t>Event Hub: Pricing</a:t>
            </a:r>
            <a:endParaRPr lang="en-AU" sz="9600" dirty="0"/>
          </a:p>
        </p:txBody>
      </p:sp>
      <p:pic>
        <p:nvPicPr>
          <p:cNvPr id="6" name="Picture 5"/>
          <p:cNvPicPr>
            <a:picLocks noChangeAspect="1"/>
          </p:cNvPicPr>
          <p:nvPr/>
        </p:nvPicPr>
        <p:blipFill>
          <a:blip r:embed="rId3"/>
          <a:stretch>
            <a:fillRect/>
          </a:stretch>
        </p:blipFill>
        <p:spPr>
          <a:xfrm>
            <a:off x="1493837" y="1668462"/>
            <a:ext cx="10106433" cy="5257800"/>
          </a:xfrm>
          <a:prstGeom prst="rect">
            <a:avLst/>
          </a:prstGeom>
        </p:spPr>
      </p:pic>
    </p:spTree>
    <p:extLst>
      <p:ext uri="{BB962C8B-B14F-4D97-AF65-F5344CB8AC3E}">
        <p14:creationId xmlns:p14="http://schemas.microsoft.com/office/powerpoint/2010/main" val="2261330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067050" y="1179855"/>
            <a:ext cx="9369425" cy="2209800"/>
          </a:xfrm>
        </p:spPr>
        <p:txBody>
          <a:bodyPr/>
          <a:lstStyle/>
          <a:p>
            <a:r>
              <a:rPr lang="en-US" sz="2400" dirty="0" smtClean="0"/>
              <a:t>From events or data streams to insights in less time and effort</a:t>
            </a:r>
          </a:p>
          <a:p>
            <a:r>
              <a:rPr lang="en-US" sz="2400" dirty="0" smtClean="0"/>
              <a:t>Real-time </a:t>
            </a:r>
            <a:r>
              <a:rPr lang="en-US" sz="2400" dirty="0"/>
              <a:t>analytics for </a:t>
            </a:r>
            <a:r>
              <a:rPr lang="en-US" sz="2400" dirty="0" smtClean="0"/>
              <a:t>Internet </a:t>
            </a:r>
            <a:r>
              <a:rPr lang="en-US" sz="2400" dirty="0"/>
              <a:t>of Things solutions</a:t>
            </a:r>
          </a:p>
          <a:p>
            <a:r>
              <a:rPr lang="en-US" sz="2400" dirty="0"/>
              <a:t>Stream millions of events per second</a:t>
            </a:r>
          </a:p>
          <a:p>
            <a:r>
              <a:rPr lang="en-US" sz="2400" dirty="0"/>
              <a:t>Mission critical reliability, performance and predictable results</a:t>
            </a:r>
          </a:p>
          <a:p>
            <a:r>
              <a:rPr lang="en-US" sz="2400" dirty="0" smtClean="0"/>
              <a:t>Rapid </a:t>
            </a:r>
            <a:r>
              <a:rPr lang="en-US" sz="2400" dirty="0"/>
              <a:t>development with familiar SQL-based language</a:t>
            </a:r>
          </a:p>
        </p:txBody>
      </p:sp>
      <p:sp>
        <p:nvSpPr>
          <p:cNvPr id="3" name="Title 2"/>
          <p:cNvSpPr>
            <a:spLocks noGrp="1"/>
          </p:cNvSpPr>
          <p:nvPr>
            <p:ph type="title" idx="4294967295"/>
          </p:nvPr>
        </p:nvSpPr>
        <p:spPr>
          <a:xfrm>
            <a:off x="274637" y="254978"/>
            <a:ext cx="11888787" cy="917575"/>
          </a:xfrm>
        </p:spPr>
        <p:txBody>
          <a:bodyPr/>
          <a:lstStyle/>
          <a:p>
            <a:r>
              <a:rPr lang="en-US" dirty="0" smtClean="0"/>
              <a:t>Stream </a:t>
            </a:r>
            <a:r>
              <a:rPr lang="en-US" dirty="0" smtClean="0"/>
              <a:t>Analytics</a:t>
            </a:r>
            <a:endParaRPr lang="en-US" dirty="0"/>
          </a:p>
        </p:txBody>
      </p:sp>
      <p:grpSp>
        <p:nvGrpSpPr>
          <p:cNvPr id="10" name="Group 9"/>
          <p:cNvGrpSpPr/>
          <p:nvPr/>
        </p:nvGrpSpPr>
        <p:grpSpPr>
          <a:xfrm>
            <a:off x="427036" y="1256054"/>
            <a:ext cx="1904999" cy="1904999"/>
            <a:chOff x="2645082" y="1874304"/>
            <a:chExt cx="1524000" cy="1524000"/>
          </a:xfrm>
        </p:grpSpPr>
        <p:sp>
          <p:nvSpPr>
            <p:cNvPr id="11" name="Rectangle 10"/>
            <p:cNvSpPr/>
            <p:nvPr>
              <p:custDataLst>
                <p:tags r:id="rId1"/>
              </p:custDataLst>
            </p:nvPr>
          </p:nvSpPr>
          <p:spPr bwMode="auto">
            <a:xfrm>
              <a:off x="2645082" y="1874304"/>
              <a:ext cx="1524000" cy="1524000"/>
            </a:xfrm>
            <a:prstGeom prst="rect">
              <a:avLst/>
            </a:prstGeom>
            <a:solidFill>
              <a:srgbClr val="33A4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12" name="Picture 11"/>
            <p:cNvPicPr>
              <a:picLocks noChangeAspect="1"/>
            </p:cNvPicPr>
            <p:nvPr/>
          </p:nvPicPr>
          <p:blipFill>
            <a:blip r:embed="rId4"/>
            <a:stretch>
              <a:fillRect/>
            </a:stretch>
          </p:blipFill>
          <p:spPr>
            <a:xfrm>
              <a:off x="3016904" y="1962034"/>
              <a:ext cx="780356" cy="780356"/>
            </a:xfrm>
            <a:prstGeom prst="rect">
              <a:avLst/>
            </a:prstGeom>
          </p:spPr>
        </p:pic>
      </p:grpSp>
    </p:spTree>
    <p:extLst>
      <p:ext uri="{BB962C8B-B14F-4D97-AF65-F5344CB8AC3E}">
        <p14:creationId xmlns:p14="http://schemas.microsoft.com/office/powerpoint/2010/main" val="2445167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276" y="28373"/>
            <a:ext cx="11887101" cy="917445"/>
          </a:xfrm>
        </p:spPr>
        <p:txBody>
          <a:bodyPr/>
          <a:lstStyle/>
          <a:p>
            <a:r>
              <a:rPr lang="en-US" sz="3600" dirty="0"/>
              <a:t>Canonical </a:t>
            </a:r>
            <a:r>
              <a:rPr lang="en-US" sz="3600" dirty="0" err="1"/>
              <a:t>E</a:t>
            </a:r>
            <a:r>
              <a:rPr lang="en-US" sz="3600" dirty="0" err="1" smtClean="0"/>
              <a:t>venting</a:t>
            </a:r>
            <a:r>
              <a:rPr lang="en-US" sz="3600" dirty="0" smtClean="0"/>
              <a:t> </a:t>
            </a:r>
            <a:r>
              <a:rPr lang="en-US" sz="3600" dirty="0"/>
              <a:t>scenario</a:t>
            </a:r>
          </a:p>
        </p:txBody>
      </p:sp>
      <p:grpSp>
        <p:nvGrpSpPr>
          <p:cNvPr id="7" name="Group 6"/>
          <p:cNvGrpSpPr/>
          <p:nvPr/>
        </p:nvGrpSpPr>
        <p:grpSpPr>
          <a:xfrm>
            <a:off x="224681" y="1213175"/>
            <a:ext cx="11887100" cy="5484035"/>
            <a:chOff x="274638" y="1212850"/>
            <a:chExt cx="11888787"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err="1">
                      <a:solidFill>
                        <a:srgbClr val="FFFFFF"/>
                      </a:solidFill>
                      <a:ea typeface="Segoe UI" pitchFamily="34" charset="0"/>
                      <a:cs typeface="Segoe UI" pitchFamily="34" charset="0"/>
                    </a:rPr>
                    <a:t>Ingestor</a:t>
                  </a:r>
                  <a:r>
                    <a:rPr lang="en-US" sz="1801" dirty="0">
                      <a:solidFill>
                        <a:srgbClr val="FFFFFF"/>
                      </a:soli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84" name="Group 83"/>
              <p:cNvGrpSpPr/>
              <p:nvPr/>
            </p:nvGrpSpPr>
            <p:grpSpPr>
              <a:xfrm>
                <a:off x="4484412" y="3591612"/>
                <a:ext cx="1492819" cy="1537300"/>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4" rIns="0" bIns="0"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1599" dirty="0">
                      <a:solidFill>
                        <a:srgbClr val="FFFFFF"/>
                      </a:soli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grpSp>
            <p:nvGrpSpPr>
              <p:cNvPr id="171" name="Group 170"/>
              <p:cNvGrpSpPr/>
              <p:nvPr/>
            </p:nvGrpSpPr>
            <p:grpSpPr>
              <a:xfrm>
                <a:off x="6309675" y="4868846"/>
                <a:ext cx="1570747" cy="669506"/>
                <a:chOff x="6401114" y="4959527"/>
                <a:chExt cx="1570747"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170" name="TextBox 169"/>
                <p:cNvSpPr txBox="1"/>
                <p:nvPr/>
              </p:nvSpPr>
              <p:spPr>
                <a:xfrm>
                  <a:off x="7284267" y="5121122"/>
                  <a:ext cx="687594"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Storage </a:t>
                  </a:r>
                  <a:br>
                    <a:rPr lang="en-US" sz="1399" dirty="0">
                      <a:solidFill>
                        <a:srgbClr val="FFFFFF"/>
                      </a:solidFill>
                    </a:rPr>
                  </a:br>
                  <a:r>
                    <a:rPr lang="en-US" sz="1399" dirty="0">
                      <a:solidFill>
                        <a:srgbClr val="FFFFFF"/>
                      </a:solidFill>
                    </a:rPr>
                    <a:t>adapters</a:t>
                  </a:r>
                </a:p>
              </p:txBody>
            </p:sp>
          </p:grpSp>
          <p:sp>
            <p:nvSpPr>
              <p:cNvPr id="174" name="TextBox 173"/>
              <p:cNvSpPr txBox="1"/>
              <p:nvPr/>
            </p:nvSpPr>
            <p:spPr>
              <a:xfrm>
                <a:off x="7087339" y="4167461"/>
                <a:ext cx="850547"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Stream </a:t>
                </a:r>
                <a:br>
                  <a:rPr lang="en-US" sz="1399" dirty="0">
                    <a:solidFill>
                      <a:srgbClr val="FFFFFF"/>
                    </a:solidFill>
                  </a:rPr>
                </a:br>
                <a:r>
                  <a:rPr lang="en-US" sz="1399" dirty="0">
                    <a:solidFill>
                      <a:srgbClr val="FFFFFF"/>
                    </a:solidFill>
                  </a:rPr>
                  <a:t>processing</a:t>
                </a:r>
              </a:p>
            </p:txBody>
          </p:sp>
          <p:grpSp>
            <p:nvGrpSpPr>
              <p:cNvPr id="195" name="Group 194"/>
              <p:cNvGrpSpPr/>
              <p:nvPr/>
            </p:nvGrpSpPr>
            <p:grpSpPr>
              <a:xfrm>
                <a:off x="2579112" y="3492574"/>
                <a:ext cx="1312146" cy="1183766"/>
                <a:chOff x="2579112" y="3492574"/>
                <a:chExt cx="1312146" cy="1183766"/>
              </a:xfrm>
            </p:grpSpPr>
            <p:sp>
              <p:nvSpPr>
                <p:cNvPr id="181" name="TextBox 180"/>
                <p:cNvSpPr txBox="1"/>
                <p:nvPr/>
              </p:nvSpPr>
              <p:spPr>
                <a:xfrm>
                  <a:off x="2640546" y="4288743"/>
                  <a:ext cx="1250712"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Cloud gateways</a:t>
                  </a:r>
                  <a:br>
                    <a:rPr lang="en-US" sz="1399" dirty="0">
                      <a:solidFill>
                        <a:srgbClr val="FFFFFF"/>
                      </a:solidFill>
                    </a:rPr>
                  </a:br>
                  <a:r>
                    <a:rPr lang="en-US" sz="1399" dirty="0">
                      <a:solidFill>
                        <a:srgbClr val="FFFFFF"/>
                      </a:soli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grpSp>
            <p:nvGrpSpPr>
              <p:cNvPr id="197" name="Group 196"/>
              <p:cNvGrpSpPr/>
              <p:nvPr/>
            </p:nvGrpSpPr>
            <p:grpSpPr>
              <a:xfrm>
                <a:off x="2469238" y="5886421"/>
                <a:ext cx="1476400" cy="700913"/>
                <a:chOff x="2637890" y="5389538"/>
                <a:chExt cx="1476400" cy="700913"/>
              </a:xfrm>
            </p:grpSpPr>
            <p:sp>
              <p:nvSpPr>
                <p:cNvPr id="185" name="TextBox 184"/>
                <p:cNvSpPr txBox="1"/>
                <p:nvPr/>
              </p:nvSpPr>
              <p:spPr>
                <a:xfrm>
                  <a:off x="3379818" y="5546096"/>
                  <a:ext cx="734472"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Field </a:t>
                  </a:r>
                  <a:br>
                    <a:rPr lang="en-US" sz="1399" dirty="0">
                      <a:solidFill>
                        <a:srgbClr val="FFFFFF"/>
                      </a:solidFill>
                    </a:rPr>
                  </a:br>
                  <a:r>
                    <a:rPr lang="en-US" sz="1399" dirty="0">
                      <a:solidFill>
                        <a:srgbClr val="FFFFFF"/>
                      </a:soli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2293" tIns="41147" rIns="82293" bIns="41147" numCol="1" anchor="t" anchorCtr="0" compatLnSpc="1">
                  <a:prstTxWarp prst="textNoShape">
                    <a:avLst/>
                  </a:prstTxWarp>
                </a:bodyPr>
                <a:lstStyle/>
                <a:p>
                  <a:endParaRPr lang="en-US" sz="1599">
                    <a:solidFill>
                      <a:srgbClr val="FFFFFF"/>
                    </a:solidFill>
                  </a:endParaRPr>
                </a:p>
              </p:txBody>
            </p:sp>
          </p:grpSp>
          <p:grpSp>
            <p:nvGrpSpPr>
              <p:cNvPr id="204" name="Group 203"/>
              <p:cNvGrpSpPr/>
              <p:nvPr/>
            </p:nvGrpSpPr>
            <p:grpSpPr>
              <a:xfrm>
                <a:off x="701657" y="2289942"/>
                <a:ext cx="974764" cy="989779"/>
                <a:chOff x="701657" y="2289942"/>
                <a:chExt cx="974764" cy="989779"/>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203" name="TextBox 202"/>
                <p:cNvSpPr txBox="1"/>
                <p:nvPr/>
              </p:nvSpPr>
              <p:spPr>
                <a:xfrm>
                  <a:off x="701657" y="3085923"/>
                  <a:ext cx="974764" cy="193798"/>
                </a:xfrm>
                <a:prstGeom prst="rect">
                  <a:avLst/>
                </a:prstGeom>
                <a:noFill/>
              </p:spPr>
              <p:txBody>
                <a:bodyPr wrap="none" lIns="0" tIns="0" rIns="0" bIns="0" rtlCol="0">
                  <a:spAutoFit/>
                </a:bodyPr>
                <a:lstStyle/>
                <a:p>
                  <a:pPr algn="ctr">
                    <a:lnSpc>
                      <a:spcPct val="90000"/>
                    </a:lnSpc>
                    <a:spcAft>
                      <a:spcPts val="600"/>
                    </a:spcAft>
                  </a:pPr>
                  <a:r>
                    <a:rPr lang="en-US" sz="1399" dirty="0">
                      <a:solidFill>
                        <a:srgbClr val="FFFFFF"/>
                      </a:solidFill>
                    </a:rPr>
                    <a:t>Applications</a:t>
                  </a:r>
                </a:p>
              </p:txBody>
            </p:sp>
          </p:grpSp>
          <p:sp>
            <p:nvSpPr>
              <p:cNvPr id="205" name="Rectangle 204"/>
              <p:cNvSpPr/>
              <p:nvPr/>
            </p:nvSpPr>
            <p:spPr bwMode="auto">
              <a:xfrm>
                <a:off x="411798" y="3771579"/>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Legacy IOT </a:t>
                </a:r>
                <a:br>
                  <a:rPr lang="en-US" sz="1199" dirty="0">
                    <a:solidFill>
                      <a:srgbClr val="FFFFFF"/>
                    </a:solidFill>
                    <a:ea typeface="MS PGothic" charset="0"/>
                    <a:cs typeface="MS PGothic" charset="0"/>
                  </a:rPr>
                </a:br>
                <a:r>
                  <a:rPr lang="en-US" sz="1199" dirty="0">
                    <a:solidFill>
                      <a:srgbClr val="FFFFFF"/>
                    </a:soli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IP-capable devices</a:t>
                </a:r>
                <a:br>
                  <a:rPr lang="en-US" sz="1199" dirty="0">
                    <a:solidFill>
                      <a:srgbClr val="FFFFFF"/>
                    </a:solidFill>
                    <a:ea typeface="MS PGothic" charset="0"/>
                    <a:cs typeface="MS PGothic" charset="0"/>
                  </a:rPr>
                </a:br>
                <a:r>
                  <a:rPr lang="en-US" sz="1199" dirty="0">
                    <a:solidFill>
                      <a:srgbClr val="FFFFFF"/>
                    </a:soli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Low-power devices (RTOS)</a:t>
                </a:r>
              </a:p>
            </p:txBody>
          </p:sp>
          <p:grpSp>
            <p:nvGrpSpPr>
              <p:cNvPr id="6" name="Group 5"/>
              <p:cNvGrpSpPr/>
              <p:nvPr/>
            </p:nvGrpSpPr>
            <p:grpSpPr>
              <a:xfrm>
                <a:off x="10453339" y="2115892"/>
                <a:ext cx="1647223" cy="3118612"/>
                <a:chOff x="10453339" y="1941221"/>
                <a:chExt cx="1647223" cy="3118612"/>
              </a:xfrm>
            </p:grpSpPr>
            <p:grpSp>
              <p:nvGrpSpPr>
                <p:cNvPr id="3" name="Group 2"/>
                <p:cNvGrpSpPr/>
                <p:nvPr/>
              </p:nvGrpSpPr>
              <p:grpSpPr>
                <a:xfrm>
                  <a:off x="10573470" y="3133356"/>
                  <a:ext cx="1380382" cy="931515"/>
                  <a:chOff x="10573470" y="3103906"/>
                  <a:chExt cx="1380382" cy="931515"/>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5">
                      <a:lumMod val="40000"/>
                      <a:lumOff val="60000"/>
                    </a:schemeClr>
                  </a:solidFill>
                  <a:ln>
                    <a:noFill/>
                  </a:ln>
                </p:spPr>
                <p:txBody>
                  <a:bodyPr vert="horz" wrap="square" lIns="82293" tIns="41147" rIns="82293" bIns="41147" numCol="1" anchor="t" anchorCtr="0" compatLnSpc="1">
                    <a:prstTxWarp prst="textNoShape">
                      <a:avLst/>
                    </a:prstTxWarp>
                  </a:bodyPr>
                  <a:lstStyle/>
                  <a:p>
                    <a:endParaRPr lang="en-US" sz="1599" dirty="0">
                      <a:solidFill>
                        <a:srgbClr val="FFFFFF"/>
                      </a:solidFill>
                    </a:endParaRPr>
                  </a:p>
                </p:txBody>
              </p:sp>
              <p:sp>
                <p:nvSpPr>
                  <p:cNvPr id="210" name="TextBox 209"/>
                  <p:cNvSpPr txBox="1"/>
                  <p:nvPr/>
                </p:nvSpPr>
                <p:spPr>
                  <a:xfrm>
                    <a:off x="10573470" y="3841623"/>
                    <a:ext cx="1380382"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Search and query</a:t>
                    </a:r>
                  </a:p>
                </p:txBody>
              </p:sp>
            </p:grpSp>
            <p:grpSp>
              <p:nvGrpSpPr>
                <p:cNvPr id="2" name="Group 1"/>
                <p:cNvGrpSpPr/>
                <p:nvPr/>
              </p:nvGrpSpPr>
              <p:grpSpPr>
                <a:xfrm>
                  <a:off x="10453339" y="4144657"/>
                  <a:ext cx="1647223" cy="915176"/>
                  <a:chOff x="10453339" y="4144657"/>
                  <a:chExt cx="1647223" cy="915176"/>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5">
                      <a:lumMod val="40000"/>
                      <a:lumOff val="60000"/>
                    </a:schemeClr>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212" name="TextBox 211"/>
                  <p:cNvSpPr txBox="1"/>
                  <p:nvPr/>
                </p:nvSpPr>
                <p:spPr>
                  <a:xfrm>
                    <a:off x="10453339" y="4866034"/>
                    <a:ext cx="1647223" cy="1937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Data analytics (Excel)</a:t>
                    </a:r>
                  </a:p>
                </p:txBody>
              </p:sp>
            </p:grpSp>
            <p:grpSp>
              <p:nvGrpSpPr>
                <p:cNvPr id="5" name="Group 4"/>
                <p:cNvGrpSpPr/>
                <p:nvPr/>
              </p:nvGrpSpPr>
              <p:grpSpPr>
                <a:xfrm>
                  <a:off x="10577839" y="1941221"/>
                  <a:ext cx="1339211" cy="1047760"/>
                  <a:chOff x="10577839" y="1941221"/>
                  <a:chExt cx="1339211" cy="1047760"/>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5">
                      <a:lumMod val="40000"/>
                      <a:lumOff val="60000"/>
                    </a:schemeClr>
                  </a:solidFill>
                  <a:extLst/>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214" name="TextBox 213"/>
                  <p:cNvSpPr txBox="1"/>
                  <p:nvPr/>
                </p:nvSpPr>
                <p:spPr>
                  <a:xfrm>
                    <a:off x="10577839" y="2601384"/>
                    <a:ext cx="1339211" cy="38759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Web/thick client </a:t>
                    </a:r>
                    <a:br>
                      <a:rPr lang="en-US" sz="1399" dirty="0">
                        <a:solidFill>
                          <a:srgbClr val="FFFFFF"/>
                        </a:solidFill>
                      </a:rPr>
                    </a:br>
                    <a:r>
                      <a:rPr lang="en-US" sz="1399" dirty="0">
                        <a:solidFill>
                          <a:srgbClr val="FFFFFF"/>
                        </a:solidFill>
                      </a:rPr>
                      <a:t>dashboards</a:t>
                    </a:r>
                  </a:p>
                </p:txBody>
              </p:sp>
            </p:grpSp>
          </p:grpSp>
          <p:sp>
            <p:nvSpPr>
              <p:cNvPr id="225" name="Freeform 38"/>
              <p:cNvSpPr>
                <a:spLocks noEditPoints="1"/>
              </p:cNvSpPr>
              <p:nvPr/>
            </p:nvSpPr>
            <p:spPr bwMode="auto">
              <a:xfrm>
                <a:off x="9252278" y="3116899"/>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nvGrpSpPr>
              <p:cNvPr id="226" name="Group 225"/>
              <p:cNvGrpSpPr/>
              <p:nvPr/>
            </p:nvGrpSpPr>
            <p:grpSpPr>
              <a:xfrm>
                <a:off x="8138456" y="2974492"/>
                <a:ext cx="1188720" cy="2651745"/>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fontAlgn="base">
                    <a:lnSpc>
                      <a:spcPct val="90000"/>
                    </a:lnSpc>
                    <a:spcBef>
                      <a:spcPct val="0"/>
                    </a:spcBef>
                    <a:spcAft>
                      <a:spcPct val="0"/>
                    </a:spcAft>
                  </a:pPr>
                  <a:r>
                    <a:rPr lang="en-US" sz="1199" dirty="0">
                      <a:solidFill>
                        <a:srgbClr val="FFFFFF"/>
                      </a:soli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a:solidFill>
                        <a:srgbClr val="FFFFFF"/>
                      </a:soli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a:solidFill>
                        <a:srgbClr val="FFFFFF"/>
                      </a:soli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err="1" smtClean="0">
                      <a:solidFill>
                        <a:srgbClr val="FFFFFF"/>
                      </a:solidFill>
                      <a:ea typeface="Segoe UI" pitchFamily="34" charset="0"/>
                      <a:cs typeface="Segoe UI" pitchFamily="34" charset="0"/>
                    </a:rPr>
                    <a:t>HDInsight</a:t>
                  </a:r>
                  <a:endParaRPr lang="en-US" sz="1199" dirty="0">
                    <a:solidFill>
                      <a:srgbClr val="FFFFFF"/>
                    </a:solidFill>
                    <a:ea typeface="Segoe UI" pitchFamily="34" charset="0"/>
                    <a:cs typeface="Segoe UI" pitchFamily="34" charset="0"/>
                  </a:endParaRP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2584521"/>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4" rIns="0" bIns="0"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1599" dirty="0">
                  <a:solidFill>
                    <a:srgbClr val="FFFFFF"/>
                  </a:soli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278830"/>
              <a:ext cx="642553" cy="743391"/>
            </a:xfrm>
            <a:prstGeom prst="rect">
              <a:avLst/>
            </a:prstGeom>
            <a:solidFill>
              <a:srgbClr val="FF0000"/>
            </a:solidFill>
          </p:spPr>
        </p:pic>
        <p:sp>
          <p:nvSpPr>
            <p:cNvPr id="79" name="Freeform 43"/>
            <p:cNvSpPr>
              <a:spLocks noChangeAspect="1" noEditPoints="1"/>
            </p:cNvSpPr>
            <p:nvPr/>
          </p:nvSpPr>
          <p:spPr bwMode="black">
            <a:xfrm>
              <a:off x="11050628" y="5354582"/>
              <a:ext cx="455616" cy="87829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5">
                <a:lumMod val="40000"/>
                <a:lumOff val="60000"/>
              </a:schemeClr>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81" name="TextBox 80"/>
            <p:cNvSpPr txBox="1"/>
            <p:nvPr/>
          </p:nvSpPr>
          <p:spPr>
            <a:xfrm>
              <a:off x="10424432" y="6232876"/>
              <a:ext cx="1736106"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Devices to take action</a:t>
              </a:r>
            </a:p>
          </p:txBody>
        </p:sp>
      </p:grpSp>
      <p:sp>
        <p:nvSpPr>
          <p:cNvPr id="76" name="Right Arrow 75"/>
          <p:cNvSpPr/>
          <p:nvPr/>
        </p:nvSpPr>
        <p:spPr bwMode="auto">
          <a:xfrm>
            <a:off x="8087382" y="5664379"/>
            <a:ext cx="1188551" cy="63998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smtClean="0">
                <a:solidFill>
                  <a:srgbClr val="FFFFFF"/>
                </a:solidFill>
                <a:ea typeface="Segoe UI" pitchFamily="34" charset="0"/>
                <a:cs typeface="Segoe UI" pitchFamily="34" charset="0"/>
              </a:rPr>
              <a:t>PowerBI</a:t>
            </a:r>
            <a:endParaRPr lang="en-US" sz="1199"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604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20662"/>
            <a:ext cx="11888787" cy="917575"/>
          </a:xfrm>
        </p:spPr>
        <p:txBody>
          <a:bodyPr/>
          <a:lstStyle/>
          <a:p>
            <a:r>
              <a:rPr lang="en-US" sz="4800" dirty="0" smtClean="0">
                <a:latin typeface="Segoe UI Light" panose="020B0502040204020203" pitchFamily="34" charset="0"/>
                <a:cs typeface="Segoe UI Light" panose="020B0502040204020203" pitchFamily="34" charset="0"/>
              </a:rPr>
              <a:t>Events and Time</a:t>
            </a:r>
            <a:endParaRPr lang="en-US" sz="48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4294967295"/>
          </p:nvPr>
        </p:nvSpPr>
        <p:spPr>
          <a:xfrm>
            <a:off x="427037" y="982662"/>
            <a:ext cx="11734800" cy="4961358"/>
          </a:xfrm>
        </p:spPr>
        <p:txBody>
          <a:bodyPr/>
          <a:lstStyle/>
          <a:p>
            <a:r>
              <a:rPr lang="en-US" sz="3200" dirty="0" smtClean="0">
                <a:solidFill>
                  <a:srgbClr val="7FBA00"/>
                </a:solidFill>
                <a:latin typeface="+mj-lt"/>
              </a:rPr>
              <a:t>Every event that flows through the system has a timestamp</a:t>
            </a:r>
            <a:endParaRPr lang="en-US" dirty="0" smtClean="0">
              <a:solidFill>
                <a:srgbClr val="7FBA00"/>
              </a:solidFill>
              <a:latin typeface="+mj-lt"/>
            </a:endParaRPr>
          </a:p>
          <a:p>
            <a:pPr marL="0" lvl="1" indent="0">
              <a:buNone/>
            </a:pPr>
            <a:endParaRPr lang="en-US" sz="2400" dirty="0" smtClean="0">
              <a:latin typeface="+mn-lt"/>
            </a:endParaRPr>
          </a:p>
          <a:p>
            <a:pPr marL="0" lvl="1" indent="0">
              <a:buNone/>
            </a:pPr>
            <a:r>
              <a:rPr lang="en-US" sz="2400" dirty="0" smtClean="0">
                <a:solidFill>
                  <a:schemeClr val="tx1"/>
                </a:solidFill>
                <a:latin typeface="+mn-lt"/>
              </a:rPr>
              <a:t>User can pick it from the payload</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smtClean="0">
                <a:solidFill>
                  <a:schemeClr val="tx1"/>
                </a:solidFill>
                <a:latin typeface="Consolas"/>
              </a:rPr>
              <a:t> </a:t>
            </a:r>
            <a:r>
              <a:rPr lang="en-US" sz="2400" dirty="0">
                <a:solidFill>
                  <a:schemeClr val="tx1"/>
                </a:solidFill>
                <a:latin typeface="Consolas"/>
              </a:rPr>
              <a:t>TIMESTAMP</a:t>
            </a:r>
            <a:r>
              <a:rPr lang="en-US" sz="2400" dirty="0" smtClean="0">
                <a:solidFill>
                  <a:schemeClr val="tx1"/>
                </a:solidFill>
                <a:latin typeface="Consolas"/>
              </a:rPr>
              <a:t> </a:t>
            </a:r>
            <a:r>
              <a:rPr lang="en-US" sz="2400" dirty="0">
                <a:solidFill>
                  <a:schemeClr val="tx1"/>
                </a:solidFill>
                <a:latin typeface="Consolas"/>
              </a:rPr>
              <a:t>BY</a:t>
            </a:r>
            <a:r>
              <a:rPr lang="en-US" sz="2400" dirty="0" smtClean="0">
                <a:solidFill>
                  <a:schemeClr val="tx1"/>
                </a:solidFill>
                <a:latin typeface="Consolas"/>
              </a:rPr>
              <a:t> </a:t>
            </a:r>
            <a:r>
              <a:rPr lang="en-US" sz="2400" dirty="0" err="1" smtClean="0">
                <a:solidFill>
                  <a:schemeClr val="tx1"/>
                </a:solidFill>
                <a:latin typeface="Consolas"/>
              </a:rPr>
              <a:t>CreatedAt</a:t>
            </a:r>
            <a:endParaRPr lang="en-US" sz="2400" dirty="0" smtClean="0">
              <a:solidFill>
                <a:schemeClr val="tx1"/>
              </a:solidFill>
              <a:latin typeface="Consolas"/>
            </a:endParaRPr>
          </a:p>
          <a:p>
            <a:pPr marL="0" lvl="1" indent="0">
              <a:buNone/>
            </a:pPr>
            <a:endParaRPr lang="en-US" sz="2400" dirty="0">
              <a:solidFill>
                <a:schemeClr val="tx1"/>
              </a:solidFill>
              <a:latin typeface="+mn-lt"/>
            </a:endParaRPr>
          </a:p>
          <a:p>
            <a:pPr marL="0" lvl="1" indent="0">
              <a:buNone/>
            </a:pPr>
            <a:r>
              <a:rPr lang="en-US" sz="2400" dirty="0" smtClean="0">
                <a:solidFill>
                  <a:schemeClr val="tx1"/>
                </a:solidFill>
                <a:latin typeface="+mn-lt"/>
              </a:rPr>
              <a:t>Or the system can assign timestamps automatically based on the event arrival time</a:t>
            </a:r>
          </a:p>
          <a:p>
            <a:r>
              <a:rPr lang="en-US" sz="20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a:solidFill>
                  <a:schemeClr val="tx1"/>
                </a:solidFill>
                <a:latin typeface="Consolas"/>
              </a:rPr>
              <a:t>* FROM </a:t>
            </a:r>
            <a:r>
              <a:rPr lang="en-US" sz="2400" dirty="0" err="1" smtClean="0">
                <a:solidFill>
                  <a:schemeClr val="tx1"/>
                </a:solidFill>
                <a:latin typeface="Consolas"/>
              </a:rPr>
              <a:t>TwitterStream</a:t>
            </a:r>
            <a:endParaRPr lang="en-US" sz="2400" dirty="0" smtClean="0">
              <a:solidFill>
                <a:schemeClr val="tx1"/>
              </a:solidFill>
            </a:endParaRPr>
          </a:p>
          <a:p>
            <a:endParaRPr lang="en-US" sz="2000" dirty="0">
              <a:solidFill>
                <a:schemeClr val="tx1"/>
              </a:solidFill>
              <a:latin typeface="Consolas"/>
            </a:endParaRPr>
          </a:p>
          <a:p>
            <a:r>
              <a:rPr lang="en-US" sz="3200" dirty="0" smtClean="0">
                <a:solidFill>
                  <a:schemeClr val="tx1"/>
                </a:solidFill>
                <a:latin typeface="+mj-lt"/>
              </a:rPr>
              <a:t>Projecting timestamp into payload</a:t>
            </a:r>
          </a:p>
          <a:p>
            <a:r>
              <a:rPr lang="en-US" sz="2400" dirty="0" smtClean="0">
                <a:solidFill>
                  <a:schemeClr val="tx1"/>
                </a:solidFill>
                <a:latin typeface="Consolas"/>
              </a:rPr>
              <a:t>	</a:t>
            </a:r>
            <a:r>
              <a:rPr lang="en-US" sz="2400" dirty="0">
                <a:solidFill>
                  <a:schemeClr val="tx1"/>
                </a:solidFill>
                <a:latin typeface="Consolas"/>
              </a:rPr>
              <a:t>SELECT</a:t>
            </a:r>
            <a:r>
              <a:rPr lang="en-US" sz="2400" dirty="0" smtClean="0">
                <a:solidFill>
                  <a:schemeClr val="tx1"/>
                </a:solidFill>
                <a:latin typeface="Consolas"/>
              </a:rPr>
              <a:t> </a:t>
            </a:r>
            <a:r>
              <a:rPr lang="en-US" sz="2400" dirty="0" err="1" smtClean="0">
                <a:solidFill>
                  <a:schemeClr val="tx1"/>
                </a:solidFill>
                <a:latin typeface="Consolas"/>
              </a:rPr>
              <a:t>System.Timestamp</a:t>
            </a:r>
            <a:r>
              <a:rPr lang="en-US" sz="2400" dirty="0" smtClean="0">
                <a:solidFill>
                  <a:schemeClr val="tx1"/>
                </a:solidFill>
                <a:latin typeface="Consolas"/>
              </a:rPr>
              <a:t> </a:t>
            </a:r>
            <a:r>
              <a:rPr lang="en-US" sz="2400" dirty="0">
                <a:solidFill>
                  <a:schemeClr val="tx1"/>
                </a:solidFill>
                <a:latin typeface="Consolas"/>
              </a:rPr>
              <a:t>AS</a:t>
            </a:r>
            <a:r>
              <a:rPr lang="en-US" sz="2400" dirty="0" smtClean="0">
                <a:solidFill>
                  <a:schemeClr val="tx1"/>
                </a:solidFill>
                <a:latin typeface="Consolas"/>
              </a:rPr>
              <a:t> Time, Text </a:t>
            </a:r>
            <a:r>
              <a:rPr lang="en-US" sz="2400" dirty="0">
                <a:solidFill>
                  <a:schemeClr val="tx1"/>
                </a:solidFill>
                <a:latin typeface="Consolas"/>
              </a:rPr>
              <a:t>FROM</a:t>
            </a:r>
            <a:r>
              <a:rPr lang="en-US" sz="2400" dirty="0" smtClean="0">
                <a:solidFill>
                  <a:schemeClr val="tx1"/>
                </a:solidFill>
                <a:latin typeface="Consolas"/>
              </a:rPr>
              <a:t> </a:t>
            </a:r>
            <a:r>
              <a:rPr lang="en-US" sz="2400" dirty="0" err="1" smtClean="0">
                <a:solidFill>
                  <a:schemeClr val="tx1"/>
                </a:solidFill>
                <a:latin typeface="Consolas"/>
              </a:rPr>
              <a:t>TwitterStream</a:t>
            </a:r>
            <a:r>
              <a:rPr lang="en-US" sz="2400" dirty="0">
                <a:solidFill>
                  <a:schemeClr val="tx1"/>
                </a:solidFill>
                <a:latin typeface="Consolas"/>
              </a:rPr>
              <a:t> </a:t>
            </a:r>
            <a:endParaRPr lang="en-US" sz="2400" dirty="0" smtClean="0">
              <a:solidFill>
                <a:schemeClr val="tx1"/>
              </a:solidFill>
              <a:latin typeface="Consolas"/>
            </a:endParaRPr>
          </a:p>
          <a:p>
            <a:endParaRPr lang="en-US" sz="2000" dirty="0" smtClean="0">
              <a:latin typeface="Consolas"/>
            </a:endParaRPr>
          </a:p>
          <a:p>
            <a:r>
              <a:rPr lang="en-US" sz="1600" dirty="0" smtClean="0">
                <a:gradFill>
                  <a:gsLst>
                    <a:gs pos="1250">
                      <a:schemeClr val="tx1"/>
                    </a:gs>
                    <a:gs pos="100000">
                      <a:schemeClr val="tx1"/>
                    </a:gs>
                  </a:gsLst>
                  <a:lin ang="5400000" scaled="0"/>
                </a:gradFill>
                <a:latin typeface="+mn-lt"/>
              </a:rPr>
              <a:t>Note:  </a:t>
            </a:r>
            <a:r>
              <a:rPr lang="en-US" sz="1600" dirty="0" err="1" smtClean="0">
                <a:latin typeface="Consolas"/>
              </a:rPr>
              <a:t>System.Timestamp</a:t>
            </a:r>
            <a:r>
              <a:rPr lang="en-US" sz="1600" dirty="0" smtClean="0">
                <a:latin typeface="Consolas"/>
              </a:rPr>
              <a:t> </a:t>
            </a:r>
            <a:r>
              <a:rPr lang="en-US" sz="1600" dirty="0" smtClean="0">
                <a:gradFill>
                  <a:gsLst>
                    <a:gs pos="1250">
                      <a:schemeClr val="tx1"/>
                    </a:gs>
                    <a:gs pos="100000">
                      <a:schemeClr val="tx1"/>
                    </a:gs>
                  </a:gsLst>
                  <a:lin ang="5400000" scaled="0"/>
                </a:gradFill>
                <a:latin typeface="+mn-lt"/>
              </a:rPr>
              <a:t>is a reserved property that exposes the timestamp of an event.</a:t>
            </a:r>
            <a:endParaRPr lang="en-US" sz="1600" dirty="0">
              <a:gradFill>
                <a:gsLst>
                  <a:gs pos="1250">
                    <a:schemeClr val="tx1"/>
                  </a:gs>
                  <a:gs pos="100000">
                    <a:schemeClr val="tx1"/>
                  </a:gs>
                </a:gsLst>
                <a:lin ang="5400000" scaled="0"/>
              </a:gradFill>
              <a:latin typeface="+mn-lt"/>
            </a:endParaRPr>
          </a:p>
        </p:txBody>
      </p:sp>
    </p:spTree>
    <p:extLst>
      <p:ext uri="{BB962C8B-B14F-4D97-AF65-F5344CB8AC3E}">
        <p14:creationId xmlns:p14="http://schemas.microsoft.com/office/powerpoint/2010/main" val="333334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036637" y="1668462"/>
            <a:ext cx="10058400" cy="3655028"/>
          </a:xfrm>
        </p:spPr>
        <p:txBody>
          <a:bodyPr/>
          <a:lstStyle/>
          <a:p>
            <a:pPr marL="0" indent="0">
              <a:buNone/>
            </a:pPr>
            <a:r>
              <a:rPr lang="en-US" dirty="0" smtClean="0">
                <a:latin typeface="Century Schoolbook" panose="02040604050505020304" pitchFamily="18" charset="0"/>
              </a:rPr>
              <a:t>Whilst I am employee of Microsoft, the views, opinions and lame jokes that I may or may not present tonight are my own and in no way represent those of Microsoft or in fact any person living or dead beginning with the letter M.</a:t>
            </a:r>
            <a:endParaRPr lang="en-US" sz="2800" dirty="0" smtClean="0">
              <a:latin typeface="Century Schoolbook" panose="02040604050505020304" pitchFamily="18" charset="0"/>
            </a:endParaRPr>
          </a:p>
          <a:p>
            <a:pPr marL="0" indent="0">
              <a:buNone/>
            </a:pPr>
            <a:endParaRPr lang="en-US" sz="2800" dirty="0" smtClean="0">
              <a:latin typeface="Century Schoolbook" panose="02040604050505020304" pitchFamily="18" charset="0"/>
            </a:endParaRPr>
          </a:p>
          <a:p>
            <a:endParaRPr lang="en-US" dirty="0" smtClean="0">
              <a:latin typeface="Century Schoolbook" panose="02040604050505020304" pitchFamily="18" charset="0"/>
            </a:endParaRPr>
          </a:p>
          <a:p>
            <a:endParaRPr lang="en-US" dirty="0" smtClean="0">
              <a:latin typeface="Century Schoolbook" panose="02040604050505020304" pitchFamily="18" charset="0"/>
            </a:endParaRPr>
          </a:p>
        </p:txBody>
      </p:sp>
      <p:sp>
        <p:nvSpPr>
          <p:cNvPr id="5" name="Title 4"/>
          <p:cNvSpPr>
            <a:spLocks noGrp="1"/>
          </p:cNvSpPr>
          <p:nvPr>
            <p:ph type="title" idx="4294967295"/>
          </p:nvPr>
        </p:nvSpPr>
        <p:spPr>
          <a:xfrm>
            <a:off x="547688" y="295275"/>
            <a:ext cx="11888787" cy="917575"/>
          </a:xfrm>
        </p:spPr>
        <p:txBody>
          <a:bodyPr/>
          <a:lstStyle/>
          <a:p>
            <a:r>
              <a:rPr lang="en-US" dirty="0" smtClean="0"/>
              <a:t>Disclaimer</a:t>
            </a:r>
            <a:endParaRPr lang="en-US" dirty="0"/>
          </a:p>
        </p:txBody>
      </p:sp>
    </p:spTree>
    <p:extLst>
      <p:ext uri="{BB962C8B-B14F-4D97-AF65-F5344CB8AC3E}">
        <p14:creationId xmlns:p14="http://schemas.microsoft.com/office/powerpoint/2010/main" val="7527525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6124" y="260249"/>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Tumbling Windows</a:t>
            </a:r>
          </a:p>
        </p:txBody>
      </p:sp>
      <p:sp>
        <p:nvSpPr>
          <p:cNvPr id="4" name="Rectangle 3"/>
          <p:cNvSpPr/>
          <p:nvPr/>
        </p:nvSpPr>
        <p:spPr>
          <a:xfrm>
            <a:off x="456124" y="5158104"/>
            <a:ext cx="10363200" cy="1226170"/>
          </a:xfrm>
          <a:prstGeom prst="rect">
            <a:avLst/>
          </a:prstGeom>
        </p:spPr>
        <p:txBody>
          <a:bodyPr wrap="square">
            <a:spAutoFit/>
          </a:bodyPr>
          <a:lstStyle/>
          <a:p>
            <a:r>
              <a:rPr lang="en-US" sz="2400" dirty="0">
                <a:solidFill>
                  <a:srgbClr val="FFFFFF"/>
                </a:solidFill>
                <a:latin typeface="Consolas"/>
              </a:rPr>
              <a:t>SELECT </a:t>
            </a:r>
            <a:r>
              <a:rPr lang="en-US" sz="2400" dirty="0" err="1">
                <a:solidFill>
                  <a:srgbClr val="FFFFFF"/>
                </a:solidFill>
                <a:latin typeface="Consolas"/>
              </a:rPr>
              <a:t>TimeZone</a:t>
            </a:r>
            <a:r>
              <a:rPr lang="en-US" sz="2400" dirty="0">
                <a:solidFill>
                  <a:srgbClr val="FFFFFF"/>
                </a:solidFill>
                <a:latin typeface="Consolas"/>
              </a:rPr>
              <a:t>, COUNT(*) AS Count </a:t>
            </a:r>
          </a:p>
          <a:p>
            <a:r>
              <a:rPr lang="en-US" sz="2400" dirty="0">
                <a:solidFill>
                  <a:srgbClr val="FFFFFF"/>
                </a:solidFill>
                <a:latin typeface="Consolas"/>
              </a:rPr>
              <a:t>FROM </a:t>
            </a:r>
            <a:r>
              <a:rPr lang="en-US" sz="2400" dirty="0" err="1">
                <a:solidFill>
                  <a:srgbClr val="FFFFFF"/>
                </a:solidFill>
                <a:latin typeface="Consolas"/>
              </a:rPr>
              <a:t>TwitterStream</a:t>
            </a:r>
            <a:r>
              <a:rPr lang="en-US" sz="2400" dirty="0">
                <a:solidFill>
                  <a:srgbClr val="FFFFFF"/>
                </a:solidFill>
                <a:latin typeface="Consolas"/>
              </a:rPr>
              <a:t> </a:t>
            </a:r>
            <a:r>
              <a:rPr lang="en-US" sz="2400" dirty="0" smtClean="0">
                <a:solidFill>
                  <a:srgbClr val="FFFFFF"/>
                </a:solidFill>
                <a:latin typeface="Consolas"/>
              </a:rPr>
              <a:t>TIMESTAMP </a:t>
            </a:r>
            <a:r>
              <a:rPr lang="en-US" sz="2400" dirty="0">
                <a:solidFill>
                  <a:srgbClr val="FFFFFF"/>
                </a:solidFill>
                <a:latin typeface="Consolas"/>
              </a:rPr>
              <a:t>BY </a:t>
            </a:r>
            <a:r>
              <a:rPr lang="en-US" sz="2400" dirty="0" err="1">
                <a:solidFill>
                  <a:srgbClr val="FFFFFF"/>
                </a:solidFill>
                <a:latin typeface="Consolas"/>
              </a:rPr>
              <a:t>CreatedAt</a:t>
            </a:r>
            <a:r>
              <a:rPr lang="en-US" sz="2400" dirty="0">
                <a:solidFill>
                  <a:srgbClr val="FFFFFF"/>
                </a:solidFill>
                <a:latin typeface="Consolas"/>
              </a:rPr>
              <a:t> </a:t>
            </a:r>
          </a:p>
          <a:p>
            <a:pPr>
              <a:lnSpc>
                <a:spcPct val="107000"/>
              </a:lnSpc>
              <a:spcAft>
                <a:spcPts val="800"/>
              </a:spcAft>
            </a:pPr>
            <a:r>
              <a:rPr lang="en-US" sz="2400" dirty="0">
                <a:solidFill>
                  <a:srgbClr val="FFFFFF"/>
                </a:solidFill>
                <a:latin typeface="Consolas"/>
              </a:rPr>
              <a:t>GROUP BY </a:t>
            </a:r>
            <a:r>
              <a:rPr lang="en-US" sz="2400" dirty="0" err="1">
                <a:solidFill>
                  <a:srgbClr val="FFFFFF"/>
                </a:solidFill>
                <a:latin typeface="Consolas"/>
              </a:rPr>
              <a:t>TimeZone</a:t>
            </a:r>
            <a:r>
              <a:rPr lang="en-US" sz="2400" dirty="0">
                <a:solidFill>
                  <a:srgbClr val="FFFFFF"/>
                </a:solidFill>
                <a:latin typeface="Consolas"/>
              </a:rPr>
              <a:t>, </a:t>
            </a:r>
            <a:r>
              <a:rPr lang="en-US" sz="2400" dirty="0" err="1">
                <a:solidFill>
                  <a:srgbClr val="FFFFFF"/>
                </a:solidFill>
                <a:latin typeface="Consolas"/>
              </a:rPr>
              <a:t>TumblingWindow</a:t>
            </a:r>
            <a:r>
              <a:rPr lang="en-US" sz="2400" dirty="0">
                <a:solidFill>
                  <a:srgbClr val="FFFFFF"/>
                </a:solidFill>
                <a:latin typeface="Consolas"/>
              </a:rPr>
              <a:t>(second,10)</a:t>
            </a:r>
            <a:r>
              <a:rPr lang="en-US" sz="2400" b="1" dirty="0">
                <a:solidFill>
                  <a:srgbClr val="FFFFFF"/>
                </a:solidFill>
                <a:latin typeface="Consolas"/>
              </a:rPr>
              <a:t> </a:t>
            </a:r>
            <a:endParaRPr lang="en-US" sz="2400" dirty="0">
              <a:solidFill>
                <a:srgbClr val="FFFFFF"/>
              </a:solidFill>
              <a:latin typeface="Consolas"/>
            </a:endParaRPr>
          </a:p>
        </p:txBody>
      </p:sp>
      <p:sp>
        <p:nvSpPr>
          <p:cNvPr id="6" name="Rectangle 5"/>
          <p:cNvSpPr/>
          <p:nvPr/>
        </p:nvSpPr>
        <p:spPr>
          <a:xfrm>
            <a:off x="456124" y="1163794"/>
            <a:ext cx="8230715" cy="461665"/>
          </a:xfrm>
          <a:prstGeom prst="rect">
            <a:avLst/>
          </a:prstGeom>
        </p:spPr>
        <p:txBody>
          <a:bodyPr wrap="none">
            <a:spAutoFit/>
          </a:bodyPr>
          <a:lstStyle/>
          <a:p>
            <a:r>
              <a:rPr lang="en-US" sz="2400" dirty="0" smtClean="0">
                <a:solidFill>
                  <a:srgbClr val="7FBA00"/>
                </a:solidFill>
                <a:ea typeface="Times New Roman" panose="02020603050405020304" pitchFamily="18" charset="0"/>
                <a:cs typeface="Times New Roman" panose="02020603050405020304" pitchFamily="18" charset="0"/>
              </a:rPr>
              <a:t>Tell me the count of tweets per time zone every </a:t>
            </a:r>
            <a:r>
              <a:rPr lang="en-US" sz="2400" smtClean="0">
                <a:solidFill>
                  <a:srgbClr val="7FBA00"/>
                </a:solidFill>
                <a:ea typeface="Times New Roman" panose="02020603050405020304" pitchFamily="18" charset="0"/>
                <a:cs typeface="Times New Roman" panose="02020603050405020304" pitchFamily="18" charset="0"/>
              </a:rPr>
              <a:t>10 seconds</a:t>
            </a:r>
            <a:endParaRPr lang="en-US" sz="2400" dirty="0">
              <a:solidFill>
                <a:srgbClr val="7FBA00"/>
              </a:solidFill>
            </a:endParaRPr>
          </a:p>
        </p:txBody>
      </p:sp>
      <p:grpSp>
        <p:nvGrpSpPr>
          <p:cNvPr id="8" name="Group 7"/>
          <p:cNvGrpSpPr/>
          <p:nvPr/>
        </p:nvGrpSpPr>
        <p:grpSpPr>
          <a:xfrm>
            <a:off x="2729676" y="2049462"/>
            <a:ext cx="6033672" cy="2751068"/>
            <a:chOff x="302422" y="1412770"/>
            <a:chExt cx="6545428" cy="3252944"/>
          </a:xfrm>
        </p:grpSpPr>
        <p:sp>
          <p:nvSpPr>
            <p:cNvPr id="9" name="Rounded Rectangle 8"/>
            <p:cNvSpPr/>
            <p:nvPr/>
          </p:nvSpPr>
          <p:spPr bwMode="auto">
            <a:xfrm>
              <a:off x="362738" y="3474950"/>
              <a:ext cx="19479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0"/>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0" name="TextBox 19"/>
            <p:cNvSpPr txBox="1"/>
            <p:nvPr/>
          </p:nvSpPr>
          <p:spPr>
            <a:xfrm>
              <a:off x="1251131" y="2798180"/>
              <a:ext cx="82289"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1" name="TextBox 20"/>
            <p:cNvSpPr txBox="1"/>
            <p:nvPr/>
          </p:nvSpPr>
          <p:spPr>
            <a:xfrm>
              <a:off x="4150873"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2" name="TextBox 21"/>
            <p:cNvSpPr txBox="1"/>
            <p:nvPr/>
          </p:nvSpPr>
          <p:spPr>
            <a:xfrm>
              <a:off x="2224800"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3187836"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6304874" y="2865446"/>
              <a:ext cx="542976" cy="593954"/>
            </a:xfrm>
            <a:prstGeom prst="rect">
              <a:avLst/>
            </a:prstGeom>
            <a:noFill/>
          </p:spPr>
          <p:txBody>
            <a:bodyPr wrap="none" lIns="0" tIns="0" rIns="0" bIns="0" rtlCol="0">
              <a:spAutoFit/>
            </a:bodyPr>
            <a:lstStyle/>
            <a:p>
              <a:pPr algn="ctr"/>
              <a:r>
                <a:rPr lang="en-US" sz="1632" spc="-71" dirty="0">
                  <a:solidFill>
                    <a:srgbClr val="FFFFFF">
                      <a:lumMod val="50000"/>
                    </a:srgbClr>
                  </a:solidFill>
                </a:rPr>
                <a:t>Time</a:t>
              </a:r>
            </a:p>
            <a:p>
              <a:pPr algn="ctr"/>
              <a:r>
                <a:rPr lang="en-US" sz="1632" spc="-71" dirty="0">
                  <a:solidFill>
                    <a:srgbClr val="FFFFFF">
                      <a:lumMod val="50000"/>
                    </a:srgbClr>
                  </a:solidFill>
                </a:rPr>
                <a:t> (</a:t>
              </a:r>
              <a:r>
                <a:rPr lang="en-US" sz="1632" spc="-71" dirty="0" err="1">
                  <a:solidFill>
                    <a:srgbClr val="FFFFFF">
                      <a:lumMod val="50000"/>
                    </a:srgbClr>
                  </a:solidFill>
                </a:rPr>
                <a:t>secs</a:t>
              </a:r>
              <a:r>
                <a:rPr lang="en-US" sz="1632" spc="-71" dirty="0">
                  <a:solidFill>
                    <a:srgbClr val="FFFFFF">
                      <a:lumMod val="50000"/>
                    </a:srgbClr>
                  </a:solidFill>
                </a:rPr>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2" name="Rounded Rectangle 31"/>
            <p:cNvSpPr/>
            <p:nvPr/>
          </p:nvSpPr>
          <p:spPr bwMode="auto">
            <a:xfrm>
              <a:off x="2286360" y="3863018"/>
              <a:ext cx="1922222"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35" name="TextBox 34"/>
            <p:cNvSpPr txBox="1"/>
            <p:nvPr/>
          </p:nvSpPr>
          <p:spPr>
            <a:xfrm>
              <a:off x="5054332"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lumMod val="95000"/>
                    </a:srgbClr>
                  </a:solidFill>
                </a:rPr>
                <a:t>A </a:t>
              </a:r>
              <a:r>
                <a:rPr lang="en-US" sz="1632" dirty="0" smtClean="0">
                  <a:solidFill>
                    <a:srgbClr val="000000">
                      <a:lumMod val="95000"/>
                    </a:srgbClr>
                  </a:solidFill>
                </a:rPr>
                <a:t>10-second </a:t>
              </a:r>
              <a:r>
                <a:rPr lang="en-US" sz="1632" dirty="0">
                  <a:solidFill>
                    <a:srgbClr val="000000">
                      <a:lumMod val="95000"/>
                    </a:srgbClr>
                  </a:solidFill>
                </a:rPr>
                <a:t>Tumbling Window</a:t>
              </a:r>
            </a:p>
          </p:txBody>
        </p:sp>
        <p:sp>
          <p:nvSpPr>
            <p:cNvPr id="37" name="TextBox 36"/>
            <p:cNvSpPr txBox="1"/>
            <p:nvPr/>
          </p:nvSpPr>
          <p:spPr>
            <a:xfrm>
              <a:off x="5977221" y="2798180"/>
              <a:ext cx="164575" cy="222752"/>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42" name="Rounded Rectangle 41"/>
            <p:cNvSpPr/>
            <p:nvPr/>
          </p:nvSpPr>
          <p:spPr bwMode="auto">
            <a:xfrm>
              <a:off x="4216775" y="4257700"/>
              <a:ext cx="186441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lumMod val="95000"/>
                    </a:srgbClr>
                  </a:solidFill>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solidFill>
                  <a:srgbClr val="47D8FF"/>
                </a:solidFill>
              </a:endParaRPr>
            </a:p>
          </p:txBody>
        </p:sp>
      </p:grpSp>
    </p:spTree>
    <p:extLst>
      <p:ext uri="{BB962C8B-B14F-4D97-AF65-F5344CB8AC3E}">
        <p14:creationId xmlns:p14="http://schemas.microsoft.com/office/powerpoint/2010/main" val="396758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1575" y="239406"/>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451575" y="5097462"/>
            <a:ext cx="10186262" cy="1200329"/>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AS </a:t>
            </a:r>
            <a:r>
              <a:rPr lang="en-US" sz="2400" dirty="0" err="1" smtClean="0">
                <a:solidFill>
                  <a:srgbClr val="FFFFFF"/>
                </a:solidFill>
                <a:latin typeface="Consolas"/>
              </a:rPr>
              <a:t>TotalTweets</a:t>
            </a:r>
            <a:r>
              <a:rPr lang="en-US" sz="2400" dirty="0">
                <a:solidFill>
                  <a:srgbClr val="FFFFFF"/>
                </a:solidFill>
                <a:latin typeface="Consolas"/>
              </a:rPr>
              <a:t>, AVG(</a:t>
            </a:r>
            <a:r>
              <a:rPr lang="en-US" sz="2400" dirty="0" err="1">
                <a:solidFill>
                  <a:srgbClr val="FFFFFF"/>
                </a:solidFill>
                <a:latin typeface="Consolas"/>
              </a:rPr>
              <a:t>SentimentScore</a:t>
            </a:r>
            <a:r>
              <a:rPr lang="en-US" sz="2400" dirty="0">
                <a:solidFill>
                  <a:srgbClr val="FFFFFF"/>
                </a:solidFill>
                <a:latin typeface="Consolas"/>
              </a:rPr>
              <a:t>) </a:t>
            </a:r>
          </a:p>
          <a:p>
            <a:r>
              <a:rPr lang="en-US" sz="2400" dirty="0">
                <a:solidFill>
                  <a:srgbClr val="FFFFFF"/>
                </a:solidFill>
                <a:latin typeface="Consolas"/>
              </a:rPr>
              <a:t>FROM </a:t>
            </a:r>
            <a:r>
              <a:rPr lang="en-US" sz="2400" dirty="0" err="1" smtClean="0">
                <a:solidFill>
                  <a:srgbClr val="FFFFFF"/>
                </a:solidFill>
                <a:latin typeface="Consolas"/>
              </a:rPr>
              <a:t>TwitterStream</a:t>
            </a:r>
            <a:r>
              <a:rPr lang="en-US" sz="2400" dirty="0" smtClean="0">
                <a:solidFill>
                  <a:srgbClr val="FFFFFF"/>
                </a:solidFill>
                <a:latin typeface="Consolas"/>
              </a:rPr>
              <a:t> </a:t>
            </a:r>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HoppingWindow</a:t>
            </a:r>
            <a:r>
              <a:rPr lang="en-US" sz="2400" dirty="0" smtClean="0">
                <a:solidFill>
                  <a:srgbClr val="FFFFFF"/>
                </a:solidFill>
                <a:latin typeface="Consolas"/>
              </a:rPr>
              <a:t>(second, 10 </a:t>
            </a:r>
            <a:r>
              <a:rPr lang="en-US" sz="2400" dirty="0">
                <a:solidFill>
                  <a:srgbClr val="FFFFFF"/>
                </a:solidFill>
                <a:latin typeface="Consolas"/>
              </a:rPr>
              <a:t>, 5)</a:t>
            </a:r>
          </a:p>
        </p:txBody>
      </p:sp>
      <p:sp>
        <p:nvSpPr>
          <p:cNvPr id="7" name="Rectangle 6"/>
          <p:cNvSpPr/>
          <p:nvPr/>
        </p:nvSpPr>
        <p:spPr>
          <a:xfrm>
            <a:off x="500515" y="1602973"/>
            <a:ext cx="4592147" cy="1569660"/>
          </a:xfrm>
          <a:prstGeom prst="rect">
            <a:avLst/>
          </a:prstGeom>
        </p:spPr>
        <p:txBody>
          <a:bodyPr wrap="square">
            <a:spAutoFit/>
          </a:bodyPr>
          <a:lstStyle/>
          <a:p>
            <a:r>
              <a:rPr lang="en-US" sz="2400" dirty="0" smtClean="0">
                <a:solidFill>
                  <a:srgbClr val="92D050"/>
                </a:solidFill>
                <a:ea typeface="Times New Roman" panose="02020603050405020304" pitchFamily="18" charset="0"/>
                <a:cs typeface="Times New Roman" panose="02020603050405020304" pitchFamily="18" charset="0"/>
              </a:rPr>
              <a:t>Every 5 seconds give me the count of tweets and the average sentiment score over the last 10 seconds</a:t>
            </a:r>
            <a:endParaRPr lang="en-US" sz="2400" dirty="0">
              <a:solidFill>
                <a:srgbClr val="92D050"/>
              </a:solidFill>
            </a:endParaRPr>
          </a:p>
        </p:txBody>
      </p:sp>
      <p:sp>
        <p:nvSpPr>
          <p:cNvPr id="65" name="Rounded Rectangle 64"/>
          <p:cNvSpPr/>
          <p:nvPr/>
        </p:nvSpPr>
        <p:spPr bwMode="auto">
          <a:xfrm>
            <a:off x="5729389" y="2619363"/>
            <a:ext cx="1934006"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66" name="Rectangle 65"/>
          <p:cNvSpPr/>
          <p:nvPr/>
        </p:nvSpPr>
        <p:spPr bwMode="auto">
          <a:xfrm>
            <a:off x="5878700"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67" name="Rectangle 66"/>
          <p:cNvSpPr/>
          <p:nvPr/>
        </p:nvSpPr>
        <p:spPr bwMode="auto">
          <a:xfrm>
            <a:off x="615869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68" name="Rectangle 67"/>
          <p:cNvSpPr/>
          <p:nvPr/>
        </p:nvSpPr>
        <p:spPr bwMode="auto">
          <a:xfrm>
            <a:off x="680584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69" name="Rectangle 68"/>
          <p:cNvSpPr/>
          <p:nvPr/>
        </p:nvSpPr>
        <p:spPr bwMode="auto">
          <a:xfrm>
            <a:off x="7355319"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70" name="Rectangle 69"/>
          <p:cNvSpPr/>
          <p:nvPr/>
        </p:nvSpPr>
        <p:spPr bwMode="auto">
          <a:xfrm>
            <a:off x="7074525"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71" name="Rectangle 70"/>
          <p:cNvSpPr/>
          <p:nvPr/>
        </p:nvSpPr>
        <p:spPr bwMode="auto">
          <a:xfrm>
            <a:off x="8819962"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72" name="Rectangle 71"/>
          <p:cNvSpPr/>
          <p:nvPr/>
        </p:nvSpPr>
        <p:spPr bwMode="auto">
          <a:xfrm>
            <a:off x="9094104"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7</a:t>
            </a:r>
          </a:p>
        </p:txBody>
      </p:sp>
      <p:sp>
        <p:nvSpPr>
          <p:cNvPr id="73" name="Oval 72"/>
          <p:cNvSpPr/>
          <p:nvPr/>
        </p:nvSpPr>
        <p:spPr bwMode="auto">
          <a:xfrm>
            <a:off x="565043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4" name="Oval 73"/>
          <p:cNvSpPr/>
          <p:nvPr/>
        </p:nvSpPr>
        <p:spPr bwMode="auto">
          <a:xfrm>
            <a:off x="7600366"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5" name="Oval 74"/>
          <p:cNvSpPr/>
          <p:nvPr/>
        </p:nvSpPr>
        <p:spPr bwMode="auto">
          <a:xfrm>
            <a:off x="6626427"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6" name="Oval 75"/>
          <p:cNvSpPr/>
          <p:nvPr/>
        </p:nvSpPr>
        <p:spPr bwMode="auto">
          <a:xfrm>
            <a:off x="10363704"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7" name="Oval 76"/>
          <p:cNvSpPr/>
          <p:nvPr/>
        </p:nvSpPr>
        <p:spPr bwMode="auto">
          <a:xfrm>
            <a:off x="9518319"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78" name="Oval 77"/>
          <p:cNvSpPr/>
          <p:nvPr/>
        </p:nvSpPr>
        <p:spPr bwMode="auto">
          <a:xfrm>
            <a:off x="8542331" y="207673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771073" y="2129327"/>
            <a:ext cx="5804904" cy="49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637892" y="1845996"/>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81" name="TextBox 80"/>
          <p:cNvSpPr txBox="1"/>
          <p:nvPr/>
        </p:nvSpPr>
        <p:spPr>
          <a:xfrm>
            <a:off x="6618577" y="1845996"/>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82" name="TextBox 81"/>
          <p:cNvSpPr txBox="1"/>
          <p:nvPr/>
        </p:nvSpPr>
        <p:spPr>
          <a:xfrm>
            <a:off x="9518319"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83" name="TextBox 82"/>
          <p:cNvSpPr txBox="1"/>
          <p:nvPr/>
        </p:nvSpPr>
        <p:spPr>
          <a:xfrm>
            <a:off x="7592246"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84" name="TextBox 83"/>
          <p:cNvSpPr txBox="1"/>
          <p:nvPr/>
        </p:nvSpPr>
        <p:spPr>
          <a:xfrm>
            <a:off x="855528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85" name="TextBox 84"/>
          <p:cNvSpPr txBox="1"/>
          <p:nvPr/>
        </p:nvSpPr>
        <p:spPr>
          <a:xfrm>
            <a:off x="11575977" y="1883105"/>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cxnSp>
        <p:nvCxnSpPr>
          <p:cNvPr id="86" name="Straight Connector 85"/>
          <p:cNvCxnSpPr/>
          <p:nvPr/>
        </p:nvCxnSpPr>
        <p:spPr>
          <a:xfrm>
            <a:off x="9577173" y="2149138"/>
            <a:ext cx="12302" cy="136723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626427" y="3058053"/>
            <a:ext cx="1966597"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88" name="TextBox 87"/>
          <p:cNvSpPr txBox="1"/>
          <p:nvPr/>
        </p:nvSpPr>
        <p:spPr>
          <a:xfrm>
            <a:off x="10344061"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89" name="TextBox 88"/>
          <p:cNvSpPr txBox="1"/>
          <p:nvPr/>
        </p:nvSpPr>
        <p:spPr>
          <a:xfrm>
            <a:off x="5710756" y="624722"/>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rgbClr val="000000"/>
                </a:solidFill>
                <a:latin typeface="Segoe UI Light" panose="020B0502040204020203" pitchFamily="34" charset="0"/>
              </a:rPr>
              <a:t>A </a:t>
            </a:r>
            <a:r>
              <a:rPr lang="en-US" sz="1600" dirty="0" smtClean="0">
                <a:solidFill>
                  <a:srgbClr val="000000"/>
                </a:solidFill>
                <a:latin typeface="Segoe UI Light" panose="020B0502040204020203" pitchFamily="34" charset="0"/>
              </a:rPr>
              <a:t>10-second </a:t>
            </a:r>
            <a:r>
              <a:rPr lang="en-US" sz="1600" dirty="0">
                <a:solidFill>
                  <a:srgbClr val="000000"/>
                </a:solidFill>
                <a:latin typeface="Segoe UI Light" panose="020B0502040204020203" pitchFamily="34" charset="0"/>
              </a:rPr>
              <a:t>Hopping Window with a 5</a:t>
            </a:r>
            <a:r>
              <a:rPr lang="en-US" sz="1600" dirty="0" smtClean="0">
                <a:solidFill>
                  <a:srgbClr val="000000"/>
                </a:solidFill>
                <a:latin typeface="Segoe UI Light" panose="020B0502040204020203" pitchFamily="34" charset="0"/>
              </a:rPr>
              <a:t>-second </a:t>
            </a:r>
            <a:r>
              <a:rPr lang="en-US" sz="1600" dirty="0">
                <a:solidFill>
                  <a:srgbClr val="000000"/>
                </a:solidFill>
                <a:latin typeface="Segoe UI Light" panose="020B0502040204020203" pitchFamily="34" charset="0"/>
              </a:rPr>
              <a:t>“Hop”</a:t>
            </a:r>
          </a:p>
        </p:txBody>
      </p:sp>
      <p:sp>
        <p:nvSpPr>
          <p:cNvPr id="90" name="Oval 89"/>
          <p:cNvSpPr/>
          <p:nvPr/>
        </p:nvSpPr>
        <p:spPr bwMode="auto">
          <a:xfrm>
            <a:off x="11224206" y="206702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91" name="TextBox 90"/>
          <p:cNvSpPr txBox="1"/>
          <p:nvPr/>
        </p:nvSpPr>
        <p:spPr>
          <a:xfrm>
            <a:off x="11208662" y="1845996"/>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30</a:t>
            </a:r>
            <a:endParaRPr lang="en-US" sz="1224" spc="-71" dirty="0">
              <a:gradFill>
                <a:gsLst>
                  <a:gs pos="2917">
                    <a:srgbClr val="FFFFFF"/>
                  </a:gs>
                  <a:gs pos="30000">
                    <a:srgbClr val="FFFFFF"/>
                  </a:gs>
                </a:gsLst>
                <a:lin ang="5400000" scaled="0"/>
              </a:gradFill>
            </a:endParaRPr>
          </a:p>
        </p:txBody>
      </p:sp>
      <p:cxnSp>
        <p:nvCxnSpPr>
          <p:cNvPr id="92" name="Straight Connector 91"/>
          <p:cNvCxnSpPr/>
          <p:nvPr/>
        </p:nvCxnSpPr>
        <p:spPr>
          <a:xfrm>
            <a:off x="11273180" y="2081599"/>
            <a:ext cx="29050" cy="22993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663394" y="3516375"/>
            <a:ext cx="191378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94" name="Rectangle 93"/>
          <p:cNvSpPr/>
          <p:nvPr/>
        </p:nvSpPr>
        <p:spPr bwMode="auto">
          <a:xfrm>
            <a:off x="7192395"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95" name="Rectangle 94"/>
          <p:cNvSpPr/>
          <p:nvPr/>
        </p:nvSpPr>
        <p:spPr bwMode="auto">
          <a:xfrm>
            <a:off x="7809873"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96" name="Rectangle 95"/>
          <p:cNvSpPr/>
          <p:nvPr/>
        </p:nvSpPr>
        <p:spPr bwMode="auto">
          <a:xfrm>
            <a:off x="7509650" y="31726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7" name="Rectangle 96"/>
          <p:cNvSpPr/>
          <p:nvPr/>
        </p:nvSpPr>
        <p:spPr bwMode="auto">
          <a:xfrm>
            <a:off x="8355191"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98" name="Rectangle 97"/>
          <p:cNvSpPr/>
          <p:nvPr/>
        </p:nvSpPr>
        <p:spPr bwMode="auto">
          <a:xfrm>
            <a:off x="8668192" y="363095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99" name="Rounded Rectangle 98"/>
          <p:cNvSpPr/>
          <p:nvPr/>
        </p:nvSpPr>
        <p:spPr bwMode="auto">
          <a:xfrm>
            <a:off x="8604915" y="3972962"/>
            <a:ext cx="18271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0" name="Rounded Rectangle 99"/>
          <p:cNvSpPr/>
          <p:nvPr/>
        </p:nvSpPr>
        <p:spPr bwMode="auto">
          <a:xfrm>
            <a:off x="9589475" y="4419835"/>
            <a:ext cx="1712753"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solidFill>
                <a:srgbClr val="000000"/>
              </a:solidFill>
              <a:ea typeface="Segoe UI" pitchFamily="34" charset="0"/>
              <a:cs typeface="Segoe UI" pitchFamily="34" charset="0"/>
            </a:endParaRPr>
          </a:p>
        </p:txBody>
      </p:sp>
      <p:sp>
        <p:nvSpPr>
          <p:cNvPr id="101" name="Rectangle 100"/>
          <p:cNvSpPr/>
          <p:nvPr/>
        </p:nvSpPr>
        <p:spPr bwMode="auto">
          <a:xfrm>
            <a:off x="9939794"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2" name="Rectangle 101"/>
          <p:cNvSpPr/>
          <p:nvPr/>
        </p:nvSpPr>
        <p:spPr bwMode="auto">
          <a:xfrm>
            <a:off x="10200748"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03" name="Rectangle 102"/>
          <p:cNvSpPr/>
          <p:nvPr/>
        </p:nvSpPr>
        <p:spPr bwMode="auto">
          <a:xfrm>
            <a:off x="10466797"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04" name="Rectangle 103"/>
          <p:cNvSpPr/>
          <p:nvPr/>
        </p:nvSpPr>
        <p:spPr bwMode="auto">
          <a:xfrm>
            <a:off x="10734730" y="4534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5" name="Rectangle 104"/>
          <p:cNvSpPr/>
          <p:nvPr/>
        </p:nvSpPr>
        <p:spPr bwMode="auto">
          <a:xfrm>
            <a:off x="6014640"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06" name="Rectangle 105"/>
          <p:cNvSpPr/>
          <p:nvPr/>
        </p:nvSpPr>
        <p:spPr bwMode="auto">
          <a:xfrm>
            <a:off x="6314065" y="27318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07" name="Rectangle 106"/>
          <p:cNvSpPr/>
          <p:nvPr/>
        </p:nvSpPr>
        <p:spPr bwMode="auto">
          <a:xfrm>
            <a:off x="6582343"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4</a:t>
            </a:r>
          </a:p>
        </p:txBody>
      </p:sp>
      <p:sp>
        <p:nvSpPr>
          <p:cNvPr id="108" name="Rectangle 107"/>
          <p:cNvSpPr/>
          <p:nvPr/>
        </p:nvSpPr>
        <p:spPr bwMode="auto">
          <a:xfrm>
            <a:off x="7160962"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2</a:t>
            </a:r>
          </a:p>
        </p:txBody>
      </p:sp>
      <p:sp>
        <p:nvSpPr>
          <p:cNvPr id="109" name="Rectangle 108"/>
          <p:cNvSpPr/>
          <p:nvPr/>
        </p:nvSpPr>
        <p:spPr bwMode="auto">
          <a:xfrm>
            <a:off x="6860739" y="27360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0" name="Rectangle 109"/>
          <p:cNvSpPr/>
          <p:nvPr/>
        </p:nvSpPr>
        <p:spPr bwMode="auto">
          <a:xfrm>
            <a:off x="9015776"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111" name="Rectangle 110"/>
          <p:cNvSpPr/>
          <p:nvPr/>
        </p:nvSpPr>
        <p:spPr bwMode="auto">
          <a:xfrm>
            <a:off x="928020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2" name="Rectangle 111"/>
          <p:cNvSpPr/>
          <p:nvPr/>
        </p:nvSpPr>
        <p:spPr bwMode="auto">
          <a:xfrm>
            <a:off x="9543063"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13" name="Rectangle 112"/>
          <p:cNvSpPr/>
          <p:nvPr/>
        </p:nvSpPr>
        <p:spPr bwMode="auto">
          <a:xfrm>
            <a:off x="9804018" y="408754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
        <p:nvSpPr>
          <p:cNvPr id="114" name="Rectangle 113"/>
          <p:cNvSpPr/>
          <p:nvPr/>
        </p:nvSpPr>
        <p:spPr bwMode="auto">
          <a:xfrm>
            <a:off x="10554276"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6</a:t>
            </a:r>
          </a:p>
        </p:txBody>
      </p:sp>
      <p:sp>
        <p:nvSpPr>
          <p:cNvPr id="115" name="Rectangle 114"/>
          <p:cNvSpPr/>
          <p:nvPr/>
        </p:nvSpPr>
        <p:spPr bwMode="auto">
          <a:xfrm>
            <a:off x="10831923" y="1595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cxnSp>
        <p:nvCxnSpPr>
          <p:cNvPr id="116" name="Straight Connector 115"/>
          <p:cNvCxnSpPr/>
          <p:nvPr/>
        </p:nvCxnSpPr>
        <p:spPr>
          <a:xfrm>
            <a:off x="8586282" y="2129708"/>
            <a:ext cx="5326" cy="89766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431750" y="2139423"/>
            <a:ext cx="310" cy="17849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652479" y="2076740"/>
            <a:ext cx="1203" cy="56331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82220" y="2154456"/>
            <a:ext cx="3062" cy="36501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747070"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21" name="Rectangle 120"/>
          <p:cNvSpPr/>
          <p:nvPr/>
        </p:nvSpPr>
        <p:spPr bwMode="auto">
          <a:xfrm>
            <a:off x="10008025" y="16005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3</a:t>
            </a:r>
          </a:p>
        </p:txBody>
      </p:sp>
    </p:spTree>
    <p:extLst>
      <p:ext uri="{BB962C8B-B14F-4D97-AF65-F5344CB8AC3E}">
        <p14:creationId xmlns:p14="http://schemas.microsoft.com/office/powerpoint/2010/main" val="714168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0837" y="25379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Sliding Windows</a:t>
            </a:r>
          </a:p>
        </p:txBody>
      </p:sp>
      <p:sp>
        <p:nvSpPr>
          <p:cNvPr id="6" name="Rectangle 5"/>
          <p:cNvSpPr/>
          <p:nvPr/>
        </p:nvSpPr>
        <p:spPr>
          <a:xfrm>
            <a:off x="432636" y="4557545"/>
            <a:ext cx="9677400" cy="1569660"/>
          </a:xfrm>
          <a:prstGeom prst="rect">
            <a:avLst/>
          </a:prstGeom>
        </p:spPr>
        <p:txBody>
          <a:bodyPr wrap="square">
            <a:spAutoFit/>
          </a:bodyPr>
          <a:lstStyle/>
          <a:p>
            <a:r>
              <a:rPr lang="en-US" sz="2400" dirty="0">
                <a:solidFill>
                  <a:srgbClr val="FFFFFF"/>
                </a:solidFill>
                <a:latin typeface="Consolas"/>
              </a:rPr>
              <a:t>SELECT </a:t>
            </a:r>
            <a:r>
              <a:rPr lang="en-US" sz="2400" dirty="0" smtClean="0">
                <a:solidFill>
                  <a:srgbClr val="FFFFFF"/>
                </a:solidFill>
                <a:latin typeface="Consolas"/>
              </a:rPr>
              <a:t>Topic, COUNT(*) </a:t>
            </a:r>
            <a:r>
              <a:rPr lang="en-US" sz="2400" dirty="0">
                <a:solidFill>
                  <a:srgbClr val="FFFFFF"/>
                </a:solidFill>
                <a:latin typeface="Consolas"/>
              </a:rPr>
              <a:t>FROM</a:t>
            </a:r>
            <a:r>
              <a:rPr lang="en-US" sz="2400" dirty="0" smtClean="0">
                <a:solidFill>
                  <a:srgbClr val="FFFFFF"/>
                </a:solidFill>
                <a:latin typeface="Consolas"/>
              </a:rPr>
              <a:t> </a:t>
            </a:r>
            <a:r>
              <a:rPr lang="en-US" sz="2400" dirty="0" err="1" smtClean="0">
                <a:solidFill>
                  <a:srgbClr val="FFFFFF"/>
                </a:solidFill>
                <a:latin typeface="Consolas"/>
              </a:rPr>
              <a:t>TwitterStream</a:t>
            </a:r>
            <a:r>
              <a:rPr lang="en-US" sz="2400" dirty="0" smtClean="0">
                <a:solidFill>
                  <a:srgbClr val="FFFFFF"/>
                </a:solidFill>
                <a:latin typeface="Consolas"/>
              </a:rPr>
              <a:t> </a:t>
            </a:r>
          </a:p>
          <a:p>
            <a:r>
              <a:rPr lang="en-US" sz="2400" dirty="0">
                <a:solidFill>
                  <a:srgbClr val="FFFFFF"/>
                </a:solidFill>
                <a:latin typeface="Consolas"/>
              </a:rPr>
              <a:t>TIMESTAMP</a:t>
            </a:r>
            <a:r>
              <a:rPr lang="en-US" sz="2400" dirty="0" smtClean="0">
                <a:solidFill>
                  <a:srgbClr val="FFFFFF"/>
                </a:solidFill>
                <a:latin typeface="Consolas"/>
              </a:rPr>
              <a:t> </a:t>
            </a:r>
            <a:r>
              <a:rPr lang="en-US" sz="2400" dirty="0">
                <a:solidFill>
                  <a:srgbClr val="FFFFFF"/>
                </a:solidFill>
                <a:latin typeface="Consolas"/>
              </a:rPr>
              <a:t>BY </a:t>
            </a:r>
            <a:r>
              <a:rPr lang="en-US" sz="2400" dirty="0" err="1" smtClean="0">
                <a:solidFill>
                  <a:srgbClr val="FFFFFF"/>
                </a:solidFill>
                <a:latin typeface="Consolas"/>
              </a:rPr>
              <a:t>CreatedAt</a:t>
            </a:r>
            <a:endParaRPr lang="en-US" sz="2400" dirty="0">
              <a:solidFill>
                <a:srgbClr val="FFFFFF"/>
              </a:solidFill>
              <a:latin typeface="Consolas"/>
            </a:endParaRPr>
          </a:p>
          <a:p>
            <a:r>
              <a:rPr lang="en-US" sz="2400" dirty="0">
                <a:solidFill>
                  <a:srgbClr val="FFFFFF"/>
                </a:solidFill>
                <a:latin typeface="Consolas"/>
              </a:rPr>
              <a:t>GROUP BY </a:t>
            </a:r>
            <a:r>
              <a:rPr lang="en-US" sz="2400" dirty="0" smtClean="0">
                <a:solidFill>
                  <a:srgbClr val="FFFFFF"/>
                </a:solidFill>
                <a:latin typeface="Consolas"/>
              </a:rPr>
              <a:t>Topic, </a:t>
            </a:r>
            <a:r>
              <a:rPr lang="en-US" sz="2400" dirty="0" err="1" smtClean="0">
                <a:solidFill>
                  <a:srgbClr val="FFFFFF"/>
                </a:solidFill>
                <a:latin typeface="Consolas"/>
              </a:rPr>
              <a:t>SlidingWindow</a:t>
            </a:r>
            <a:r>
              <a:rPr lang="en-US" sz="2400" dirty="0" smtClean="0">
                <a:solidFill>
                  <a:srgbClr val="FFFFFF"/>
                </a:solidFill>
                <a:latin typeface="Consolas"/>
              </a:rPr>
              <a:t>(second, 10)</a:t>
            </a:r>
          </a:p>
          <a:p>
            <a:r>
              <a:rPr lang="en-US" sz="2400" dirty="0">
                <a:solidFill>
                  <a:srgbClr val="FFFFFF"/>
                </a:solidFill>
                <a:latin typeface="Consolas"/>
              </a:rPr>
              <a:t>HAVING</a:t>
            </a:r>
            <a:r>
              <a:rPr lang="en-US" sz="2400" dirty="0" smtClean="0">
                <a:solidFill>
                  <a:srgbClr val="FFFFFF"/>
                </a:solidFill>
                <a:latin typeface="Consolas"/>
              </a:rPr>
              <a:t> COUNT(*) &gt; 10</a:t>
            </a:r>
            <a:endParaRPr lang="en-US" sz="2400" dirty="0">
              <a:solidFill>
                <a:srgbClr val="FFFFFF"/>
              </a:solidFill>
              <a:latin typeface="Consolas"/>
            </a:endParaRPr>
          </a:p>
        </p:txBody>
      </p:sp>
      <p:sp>
        <p:nvSpPr>
          <p:cNvPr id="7" name="Rectangle 6"/>
          <p:cNvSpPr/>
          <p:nvPr/>
        </p:nvSpPr>
        <p:spPr>
          <a:xfrm>
            <a:off x="574804" y="1829905"/>
            <a:ext cx="4932859" cy="1569660"/>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Give me the count of tweets for all topics which are tweeted more than 10 times in the last 10 seconds</a:t>
            </a:r>
            <a:endParaRPr lang="en-US" sz="2400" dirty="0">
              <a:solidFill>
                <a:srgbClr val="7FBA00"/>
              </a:solidFill>
              <a:ea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542422" y="1697421"/>
            <a:ext cx="24188" cy="135229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3"/>
          </p:cNvCxnSpPr>
          <p:nvPr/>
        </p:nvCxnSpPr>
        <p:spPr>
          <a:xfrm>
            <a:off x="11060419" y="1711721"/>
            <a:ext cx="24233" cy="24836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9135421" y="3991361"/>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613294" y="2935139"/>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785956"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1</a:t>
            </a:r>
          </a:p>
        </p:txBody>
      </p:sp>
      <p:sp>
        <p:nvSpPr>
          <p:cNvPr id="13" name="Rectangle 12"/>
          <p:cNvSpPr/>
          <p:nvPr/>
        </p:nvSpPr>
        <p:spPr bwMode="auto">
          <a:xfrm>
            <a:off x="8325282"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14" name="Oval 13"/>
          <p:cNvSpPr/>
          <p:nvPr/>
        </p:nvSpPr>
        <p:spPr bwMode="auto">
          <a:xfrm>
            <a:off x="598304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5" name="Oval 14"/>
          <p:cNvSpPr/>
          <p:nvPr/>
        </p:nvSpPr>
        <p:spPr bwMode="auto">
          <a:xfrm>
            <a:off x="7932976"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6" name="Oval 15"/>
          <p:cNvSpPr/>
          <p:nvPr/>
        </p:nvSpPr>
        <p:spPr bwMode="auto">
          <a:xfrm>
            <a:off x="6959037"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7" name="Oval 16"/>
          <p:cNvSpPr/>
          <p:nvPr/>
        </p:nvSpPr>
        <p:spPr bwMode="auto">
          <a:xfrm>
            <a:off x="10696314"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8" name="Oval 17"/>
          <p:cNvSpPr/>
          <p:nvPr/>
        </p:nvSpPr>
        <p:spPr bwMode="auto">
          <a:xfrm>
            <a:off x="9850929"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sp>
        <p:nvSpPr>
          <p:cNvPr id="19" name="Oval 18"/>
          <p:cNvSpPr/>
          <p:nvPr/>
        </p:nvSpPr>
        <p:spPr bwMode="auto">
          <a:xfrm>
            <a:off x="8874941" y="2060649"/>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040" dirty="0">
              <a:gradFill>
                <a:gsLst>
                  <a:gs pos="0">
                    <a:srgbClr val="FFFFFF"/>
                  </a:gs>
                  <a:gs pos="100000">
                    <a:srgbClr val="FFFFFF"/>
                  </a:gs>
                </a:gsLst>
                <a:lin ang="5400000" scaled="0"/>
              </a:gradFill>
            </a:endParaRPr>
          </a:p>
        </p:txBody>
      </p:sp>
      <p:cxnSp>
        <p:nvCxnSpPr>
          <p:cNvPr id="20" name="Straight Arrow Connector 19"/>
          <p:cNvCxnSpPr>
            <a:stCxn id="14" idx="6"/>
          </p:cNvCxnSpPr>
          <p:nvPr/>
        </p:nvCxnSpPr>
        <p:spPr>
          <a:xfrm flipV="1">
            <a:off x="6103683" y="2113618"/>
            <a:ext cx="5180839" cy="45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70502" y="1829905"/>
            <a:ext cx="77365" cy="192135"/>
          </a:xfrm>
          <a:prstGeom prst="rect">
            <a:avLst/>
          </a:prstGeom>
          <a:noFill/>
        </p:spPr>
        <p:txBody>
          <a:bodyPr wrap="none" lIns="0" tIns="0" rIns="0" bIns="0" rtlCol="0">
            <a:spAutoFit/>
          </a:bodyPr>
          <a:lstStyle/>
          <a:p>
            <a:r>
              <a:rPr lang="en-US" sz="1224" spc="-71" dirty="0">
                <a:gradFill>
                  <a:gsLst>
                    <a:gs pos="2917">
                      <a:srgbClr val="FFFFFF"/>
                    </a:gs>
                    <a:gs pos="30000">
                      <a:srgbClr val="FFFFFF"/>
                    </a:gs>
                  </a:gsLst>
                  <a:lin ang="5400000" scaled="0"/>
                </a:gradFill>
              </a:rPr>
              <a:t>0</a:t>
            </a:r>
          </a:p>
        </p:txBody>
      </p:sp>
      <p:sp>
        <p:nvSpPr>
          <p:cNvPr id="22" name="TextBox 21"/>
          <p:cNvSpPr txBox="1"/>
          <p:nvPr/>
        </p:nvSpPr>
        <p:spPr>
          <a:xfrm>
            <a:off x="6951187" y="1829905"/>
            <a:ext cx="75855"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5</a:t>
            </a:r>
            <a:endParaRPr lang="en-US" sz="1224" spc="-71" dirty="0">
              <a:gradFill>
                <a:gsLst>
                  <a:gs pos="2917">
                    <a:srgbClr val="FFFFFF"/>
                  </a:gs>
                  <a:gs pos="30000">
                    <a:srgbClr val="FFFFFF"/>
                  </a:gs>
                </a:gsLst>
                <a:lin ang="5400000" scaled="0"/>
              </a:gradFill>
            </a:endParaRPr>
          </a:p>
        </p:txBody>
      </p:sp>
      <p:sp>
        <p:nvSpPr>
          <p:cNvPr id="23" name="TextBox 22"/>
          <p:cNvSpPr txBox="1"/>
          <p:nvPr/>
        </p:nvSpPr>
        <p:spPr>
          <a:xfrm>
            <a:off x="9821785"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20</a:t>
            </a:r>
            <a:endParaRPr lang="en-US" sz="1224" spc="-71" dirty="0">
              <a:gradFill>
                <a:gsLst>
                  <a:gs pos="2917">
                    <a:srgbClr val="FFFFFF"/>
                  </a:gs>
                  <a:gs pos="30000">
                    <a:srgbClr val="FFFFFF"/>
                  </a:gs>
                </a:gsLst>
                <a:lin ang="5400000" scaled="0"/>
              </a:gradFill>
            </a:endParaRPr>
          </a:p>
        </p:txBody>
      </p:sp>
      <p:sp>
        <p:nvSpPr>
          <p:cNvPr id="24" name="TextBox 23"/>
          <p:cNvSpPr txBox="1"/>
          <p:nvPr/>
        </p:nvSpPr>
        <p:spPr>
          <a:xfrm>
            <a:off x="7924856"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10</a:t>
            </a:r>
            <a:endParaRPr lang="en-US" sz="1224" spc="-71" dirty="0">
              <a:gradFill>
                <a:gsLst>
                  <a:gs pos="2917">
                    <a:srgbClr val="FFFFFF"/>
                  </a:gs>
                  <a:gs pos="30000">
                    <a:srgbClr val="FFFFFF"/>
                  </a:gs>
                </a:gsLst>
                <a:lin ang="5400000" scaled="0"/>
              </a:gradFill>
            </a:endParaRPr>
          </a:p>
        </p:txBody>
      </p:sp>
      <p:sp>
        <p:nvSpPr>
          <p:cNvPr id="25" name="TextBox 24"/>
          <p:cNvSpPr txBox="1"/>
          <p:nvPr/>
        </p:nvSpPr>
        <p:spPr>
          <a:xfrm>
            <a:off x="8858748"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15</a:t>
            </a:r>
            <a:endParaRPr lang="en-US" sz="1224" spc="-71" dirty="0">
              <a:gradFill>
                <a:gsLst>
                  <a:gs pos="2917">
                    <a:srgbClr val="FFFFFF"/>
                  </a:gs>
                  <a:gs pos="30000">
                    <a:srgbClr val="FFFFFF"/>
                  </a:gs>
                </a:gsLst>
                <a:lin ang="5400000" scaled="0"/>
              </a:gradFill>
            </a:endParaRPr>
          </a:p>
        </p:txBody>
      </p:sp>
      <p:sp>
        <p:nvSpPr>
          <p:cNvPr id="26" name="TextBox 25"/>
          <p:cNvSpPr txBox="1"/>
          <p:nvPr/>
        </p:nvSpPr>
        <p:spPr>
          <a:xfrm>
            <a:off x="11286483" y="1839157"/>
            <a:ext cx="463652" cy="492443"/>
          </a:xfrm>
          <a:prstGeom prst="rect">
            <a:avLst/>
          </a:prstGeom>
          <a:noFill/>
        </p:spPr>
        <p:txBody>
          <a:bodyPr wrap="none" lIns="0" tIns="0" rIns="0" bIns="0" rtlCol="0">
            <a:spAutoFit/>
          </a:bodyPr>
          <a:lstStyle/>
          <a:p>
            <a:pPr algn="ctr"/>
            <a:r>
              <a:rPr lang="en-US" sz="1600" spc="-71" dirty="0">
                <a:gradFill>
                  <a:gsLst>
                    <a:gs pos="2917">
                      <a:srgbClr val="FFFFFF"/>
                    </a:gs>
                    <a:gs pos="30000">
                      <a:srgbClr val="FFFFFF"/>
                    </a:gs>
                  </a:gsLst>
                  <a:lin ang="5400000" scaled="0"/>
                </a:gradFill>
                <a:latin typeface="Segoe UI Light" panose="020B0502040204020203" pitchFamily="34" charset="0"/>
              </a:rPr>
              <a:t>Time</a:t>
            </a:r>
          </a:p>
          <a:p>
            <a:pPr algn="ctr"/>
            <a:r>
              <a:rPr lang="en-US" sz="1600" spc="-71" dirty="0">
                <a:gradFill>
                  <a:gsLst>
                    <a:gs pos="2917">
                      <a:srgbClr val="FFFFFF"/>
                    </a:gs>
                    <a:gs pos="30000">
                      <a:srgbClr val="FFFFFF"/>
                    </a:gs>
                  </a:gsLst>
                  <a:lin ang="5400000" scaled="0"/>
                </a:gradFill>
                <a:latin typeface="Segoe UI Light" panose="020B0502040204020203" pitchFamily="34" charset="0"/>
              </a:rPr>
              <a:t> (</a:t>
            </a:r>
            <a:r>
              <a:rPr lang="en-US" sz="1600" spc="-71" dirty="0" err="1">
                <a:gradFill>
                  <a:gsLst>
                    <a:gs pos="2917">
                      <a:srgbClr val="FFFFFF"/>
                    </a:gs>
                    <a:gs pos="30000">
                      <a:srgbClr val="FFFFFF"/>
                    </a:gs>
                  </a:gsLst>
                  <a:lin ang="5400000" scaled="0"/>
                </a:gradFill>
                <a:latin typeface="Segoe UI Light" panose="020B0502040204020203" pitchFamily="34" charset="0"/>
              </a:rPr>
              <a:t>secs</a:t>
            </a:r>
            <a:r>
              <a:rPr lang="en-US" sz="1600" spc="-71" dirty="0">
                <a:gradFill>
                  <a:gsLst>
                    <a:gs pos="2917">
                      <a:srgbClr val="FFFFFF"/>
                    </a:gs>
                    <a:gs pos="30000">
                      <a:srgbClr val="FFFFFF"/>
                    </a:gs>
                  </a:gsLst>
                  <a:lin ang="5400000" scaled="0"/>
                </a:gradFill>
                <a:latin typeface="Segoe UI Light" panose="020B0502040204020203" pitchFamily="34" charset="0"/>
              </a:rPr>
              <a:t>)</a:t>
            </a:r>
          </a:p>
        </p:txBody>
      </p:sp>
      <p:sp>
        <p:nvSpPr>
          <p:cNvPr id="27" name="TextBox 26"/>
          <p:cNvSpPr txBox="1"/>
          <p:nvPr/>
        </p:nvSpPr>
        <p:spPr>
          <a:xfrm>
            <a:off x="10676671" y="1829905"/>
            <a:ext cx="151708" cy="188385"/>
          </a:xfrm>
          <a:prstGeom prst="rect">
            <a:avLst/>
          </a:prstGeom>
          <a:noFill/>
        </p:spPr>
        <p:txBody>
          <a:bodyPr wrap="none" lIns="0" tIns="0" rIns="0" bIns="0" rtlCol="0">
            <a:spAutoFit/>
          </a:bodyPr>
          <a:lstStyle/>
          <a:p>
            <a:r>
              <a:rPr lang="en-US" sz="1224" spc="-71" dirty="0" smtClean="0">
                <a:gradFill>
                  <a:gsLst>
                    <a:gs pos="2917">
                      <a:srgbClr val="FFFFFF"/>
                    </a:gs>
                    <a:gs pos="30000">
                      <a:srgbClr val="FFFFFF"/>
                    </a:gs>
                  </a:gsLst>
                  <a:lin ang="5400000" scaled="0"/>
                </a:gradFill>
              </a:rPr>
              <a:t>25</a:t>
            </a:r>
            <a:endParaRPr lang="en-US" sz="1224" spc="-71" dirty="0">
              <a:gradFill>
                <a:gsLst>
                  <a:gs pos="2917">
                    <a:srgbClr val="FFFFFF"/>
                  </a:gs>
                  <a:gs pos="30000">
                    <a:srgbClr val="FFFFFF"/>
                  </a:gs>
                </a:gsLst>
                <a:lin ang="5400000" scaled="0"/>
              </a:gradFill>
            </a:endParaRPr>
          </a:p>
        </p:txBody>
      </p:sp>
      <p:sp>
        <p:nvSpPr>
          <p:cNvPr id="28" name="TextBox 27"/>
          <p:cNvSpPr txBox="1"/>
          <p:nvPr/>
        </p:nvSpPr>
        <p:spPr>
          <a:xfrm>
            <a:off x="6043366" y="870926"/>
            <a:ext cx="5573766"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32" dirty="0">
                <a:solidFill>
                  <a:srgbClr val="000000"/>
                </a:solidFill>
                <a:latin typeface="Segoe UI Light" panose="020B0502040204020203" pitchFamily="34" charset="0"/>
              </a:rPr>
              <a:t>A </a:t>
            </a:r>
            <a:r>
              <a:rPr lang="en-US" sz="1632" dirty="0" smtClean="0">
                <a:solidFill>
                  <a:srgbClr val="000000"/>
                </a:solidFill>
                <a:latin typeface="Segoe UI Light" panose="020B0502040204020203" pitchFamily="34" charset="0"/>
              </a:rPr>
              <a:t>10-second </a:t>
            </a:r>
            <a:r>
              <a:rPr lang="en-US" sz="1632" dirty="0">
                <a:solidFill>
                  <a:srgbClr val="000000"/>
                </a:solidFill>
                <a:latin typeface="Segoe UI Light" panose="020B0502040204020203" pitchFamily="34" charset="0"/>
              </a:rPr>
              <a:t>Sliding Window</a:t>
            </a:r>
          </a:p>
        </p:txBody>
      </p:sp>
      <p:sp>
        <p:nvSpPr>
          <p:cNvPr id="30" name="Rectangle 29"/>
          <p:cNvSpPr/>
          <p:nvPr/>
        </p:nvSpPr>
        <p:spPr bwMode="auto">
          <a:xfrm>
            <a:off x="6058952" y="2342926"/>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867470"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sp>
        <p:nvSpPr>
          <p:cNvPr id="33" name="Rectangle 32"/>
          <p:cNvSpPr/>
          <p:nvPr/>
        </p:nvSpPr>
        <p:spPr bwMode="auto">
          <a:xfrm>
            <a:off x="10037538" y="411641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8</a:t>
            </a:r>
          </a:p>
        </p:txBody>
      </p:sp>
      <p:cxnSp>
        <p:nvCxnSpPr>
          <p:cNvPr id="34" name="Straight Connector 33"/>
          <p:cNvCxnSpPr>
            <a:endCxn id="30" idx="3"/>
          </p:cNvCxnSpPr>
          <p:nvPr/>
        </p:nvCxnSpPr>
        <p:spPr>
          <a:xfrm>
            <a:off x="7990131" y="1724684"/>
            <a:ext cx="18052" cy="82224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740866"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36" name="Rectangle 35"/>
          <p:cNvSpPr/>
          <p:nvPr/>
        </p:nvSpPr>
        <p:spPr bwMode="auto">
          <a:xfrm>
            <a:off x="7396649" y="306334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37" name="Rectangle 36"/>
          <p:cNvSpPr/>
          <p:nvPr/>
        </p:nvSpPr>
        <p:spPr bwMode="auto">
          <a:xfrm>
            <a:off x="8657361" y="156470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cxnSp>
        <p:nvCxnSpPr>
          <p:cNvPr id="38" name="Straight Connector 37"/>
          <p:cNvCxnSpPr>
            <a:endCxn id="39" idx="3"/>
          </p:cNvCxnSpPr>
          <p:nvPr/>
        </p:nvCxnSpPr>
        <p:spPr>
          <a:xfrm>
            <a:off x="8874438" y="1781948"/>
            <a:ext cx="20529" cy="196670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945736" y="3544643"/>
            <a:ext cx="1949231" cy="40801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a:endParaRPr lang="en-US" sz="2448"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396649" y="3670378"/>
            <a:ext cx="911003" cy="180374"/>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a:solidFill>
                    <a:srgbClr val="000000"/>
                  </a:solidFill>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9</a:t>
              </a:r>
              <a:endParaRPr lang="en-US" sz="1020" dirty="0">
                <a:solidFill>
                  <a:srgbClr val="000000"/>
                </a:solidFill>
              </a:endParaRPr>
            </a:p>
          </p:txBody>
        </p:sp>
      </p:grpSp>
      <p:sp>
        <p:nvSpPr>
          <p:cNvPr id="116" name="Rectangle 115"/>
          <p:cNvSpPr/>
          <p:nvPr/>
        </p:nvSpPr>
        <p:spPr bwMode="auto">
          <a:xfrm>
            <a:off x="7057665" y="248145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020" dirty="0" smtClean="0">
                <a:solidFill>
                  <a:srgbClr val="000000"/>
                </a:solidFill>
              </a:rPr>
              <a:t>1</a:t>
            </a:r>
            <a:endParaRPr lang="en-US" sz="1020" dirty="0">
              <a:solidFill>
                <a:srgbClr val="000000"/>
              </a:solidFill>
            </a:endParaRPr>
          </a:p>
        </p:txBody>
      </p:sp>
    </p:spTree>
    <p:extLst>
      <p:ext uri="{BB962C8B-B14F-4D97-AF65-F5344CB8AC3E}">
        <p14:creationId xmlns:p14="http://schemas.microsoft.com/office/powerpoint/2010/main" val="405235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5930" y="212787"/>
            <a:ext cx="11371263" cy="762000"/>
          </a:xfrm>
        </p:spPr>
        <p:txBody>
          <a:bodyPr vert="horz" wrap="square" lIns="146304" tIns="91440" rIns="146304" bIns="91440" rtlCol="0" anchor="t">
            <a:noAutofit/>
          </a:bodyPr>
          <a:lstStyle/>
          <a:p>
            <a:r>
              <a:rPr lang="en-US" sz="4800" dirty="0">
                <a:latin typeface="Segoe UI Light" panose="020B0502040204020203" pitchFamily="34" charset="0"/>
                <a:cs typeface="Segoe UI Light" panose="020B0502040204020203" pitchFamily="34" charset="0"/>
              </a:rPr>
              <a:t>Joining multiple streams</a:t>
            </a:r>
          </a:p>
        </p:txBody>
      </p:sp>
      <p:grpSp>
        <p:nvGrpSpPr>
          <p:cNvPr id="106" name="Group 105"/>
          <p:cNvGrpSpPr/>
          <p:nvPr/>
        </p:nvGrpSpPr>
        <p:grpSpPr>
          <a:xfrm>
            <a:off x="47767" y="1994223"/>
            <a:ext cx="9058795" cy="555276"/>
            <a:chOff x="-102708" y="2474990"/>
            <a:chExt cx="9058795" cy="555276"/>
          </a:xfrm>
        </p:grpSpPr>
        <p:sp>
          <p:nvSpPr>
            <p:cNvPr id="10" name="TextBox 9"/>
            <p:cNvSpPr txBox="1"/>
            <p:nvPr/>
          </p:nvSpPr>
          <p:spPr>
            <a:xfrm>
              <a:off x="1545781" y="2535222"/>
              <a:ext cx="1696618" cy="338554"/>
            </a:xfrm>
            <a:prstGeom prst="rect">
              <a:avLst/>
            </a:prstGeom>
            <a:noFill/>
          </p:spPr>
          <p:txBody>
            <a:bodyPr wrap="none" rtlCol="0">
              <a:spAutoFit/>
            </a:bodyPr>
            <a:lstStyle/>
            <a:p>
              <a:r>
                <a:rPr lang="en-US" sz="1600" dirty="0" smtClean="0">
                  <a:solidFill>
                    <a:srgbClr val="FFFFFF"/>
                  </a:solidFill>
                </a:rPr>
                <a:t>{“XO”, 4, “Ebola”}</a:t>
              </a:r>
              <a:endParaRPr lang="en-US" sz="1600" dirty="0">
                <a:solidFill>
                  <a:srgbClr val="FFFFFF"/>
                </a:solidFill>
              </a:endParaRPr>
            </a:p>
          </p:txBody>
        </p:sp>
        <p:sp>
          <p:nvSpPr>
            <p:cNvPr id="12" name="TextBox 11"/>
            <p:cNvSpPr txBox="1"/>
            <p:nvPr/>
          </p:nvSpPr>
          <p:spPr>
            <a:xfrm>
              <a:off x="5146514" y="2535222"/>
              <a:ext cx="1401153" cy="338554"/>
            </a:xfrm>
            <a:prstGeom prst="rect">
              <a:avLst/>
            </a:prstGeom>
            <a:noFill/>
          </p:spPr>
          <p:txBody>
            <a:bodyPr wrap="none" rtlCol="0">
              <a:spAutoFit/>
            </a:bodyPr>
            <a:lstStyle/>
            <a:p>
              <a:r>
                <a:rPr lang="en-US" sz="1600" dirty="0" smtClean="0">
                  <a:solidFill>
                    <a:srgbClr val="FFFFFF"/>
                  </a:solidFill>
                </a:rPr>
                <a:t>{“Jo”, 0, “ALS”}</a:t>
              </a:r>
              <a:endParaRPr lang="en-US" sz="1600" dirty="0">
                <a:solidFill>
                  <a:srgbClr val="FFFFFF"/>
                </a:solidFill>
              </a:endParaRPr>
            </a:p>
          </p:txBody>
        </p:sp>
        <p:sp>
          <p:nvSpPr>
            <p:cNvPr id="13" name="TextBox 12"/>
            <p:cNvSpPr txBox="1"/>
            <p:nvPr/>
          </p:nvSpPr>
          <p:spPr>
            <a:xfrm>
              <a:off x="7444519" y="2514903"/>
              <a:ext cx="1511568" cy="338554"/>
            </a:xfrm>
            <a:prstGeom prst="rect">
              <a:avLst/>
            </a:prstGeom>
            <a:noFill/>
          </p:spPr>
          <p:txBody>
            <a:bodyPr wrap="none" rtlCol="0">
              <a:spAutoFit/>
            </a:bodyPr>
            <a:lstStyle/>
            <a:p>
              <a:r>
                <a:rPr lang="en-US" sz="1600" dirty="0" smtClean="0">
                  <a:solidFill>
                    <a:srgbClr val="FFFFFF"/>
                  </a:solidFill>
                </a:rPr>
                <a:t>{“Foo”,4, “ALS”}</a:t>
              </a:r>
              <a:endParaRPr lang="en-US" sz="1600" dirty="0">
                <a:solidFill>
                  <a:srgbClr val="FFFFFF"/>
                </a:solidFill>
              </a:endParaRPr>
            </a:p>
          </p:txBody>
        </p:sp>
        <p:sp>
          <p:nvSpPr>
            <p:cNvPr id="44" name="Oval 43"/>
            <p:cNvSpPr/>
            <p:nvPr/>
          </p:nvSpPr>
          <p:spPr bwMode="auto">
            <a:xfrm>
              <a:off x="3773321"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2227356"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5702810" y="2873139"/>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8017473"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2708" y="2474990"/>
              <a:ext cx="193771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Twitter Stream:</a:t>
              </a:r>
            </a:p>
          </p:txBody>
        </p:sp>
        <p:sp>
          <p:nvSpPr>
            <p:cNvPr id="11" name="TextBox 10"/>
            <p:cNvSpPr txBox="1"/>
            <p:nvPr/>
          </p:nvSpPr>
          <p:spPr>
            <a:xfrm>
              <a:off x="3200196" y="2532748"/>
              <a:ext cx="1673279" cy="338554"/>
            </a:xfrm>
            <a:prstGeom prst="rect">
              <a:avLst/>
            </a:prstGeom>
            <a:noFill/>
          </p:spPr>
          <p:txBody>
            <a:bodyPr wrap="none" rtlCol="0">
              <a:spAutoFit/>
            </a:bodyPr>
            <a:lstStyle/>
            <a:p>
              <a:r>
                <a:rPr lang="en-US" sz="1600" dirty="0" smtClean="0">
                  <a:solidFill>
                    <a:srgbClr val="FFFFFF"/>
                  </a:solidFill>
                </a:rPr>
                <a:t>{“Dip”, 2, “</a:t>
              </a:r>
              <a:r>
                <a:rPr lang="en-US" sz="1600" dirty="0" err="1" smtClean="0">
                  <a:solidFill>
                    <a:srgbClr val="FFFFFF"/>
                  </a:solidFill>
                </a:rPr>
                <a:t>XBox</a:t>
              </a:r>
              <a:r>
                <a:rPr lang="en-US" sz="1600" dirty="0" smtClean="0">
                  <a:solidFill>
                    <a:srgbClr val="FFFFFF"/>
                  </a:solidFill>
                </a:rPr>
                <a:t>”}</a:t>
              </a:r>
              <a:endParaRPr lang="en-US" sz="1600" dirty="0">
                <a:solidFill>
                  <a:srgbClr val="FFFFFF"/>
                </a:solidFill>
              </a:endParaRPr>
            </a:p>
          </p:txBody>
        </p:sp>
      </p:grpSp>
      <p:grpSp>
        <p:nvGrpSpPr>
          <p:cNvPr id="107" name="Group 106"/>
          <p:cNvGrpSpPr/>
          <p:nvPr/>
        </p:nvGrpSpPr>
        <p:grpSpPr>
          <a:xfrm>
            <a:off x="77254" y="2502549"/>
            <a:ext cx="11694402" cy="596331"/>
            <a:chOff x="-73221" y="2983316"/>
            <a:chExt cx="11694402" cy="596331"/>
          </a:xfrm>
        </p:grpSpPr>
        <p:grpSp>
          <p:nvGrpSpPr>
            <p:cNvPr id="2" name="Group 1"/>
            <p:cNvGrpSpPr/>
            <p:nvPr/>
          </p:nvGrpSpPr>
          <p:grpSpPr>
            <a:xfrm>
              <a:off x="2683898" y="3064023"/>
              <a:ext cx="8937283" cy="515624"/>
              <a:chOff x="2683898" y="3435498"/>
              <a:chExt cx="8937283" cy="515624"/>
            </a:xfrm>
          </p:grpSpPr>
          <p:sp>
            <p:nvSpPr>
              <p:cNvPr id="48" name="TextBox 47"/>
              <p:cNvSpPr txBox="1"/>
              <p:nvPr/>
            </p:nvSpPr>
            <p:spPr>
              <a:xfrm>
                <a:off x="2683898" y="3444982"/>
                <a:ext cx="1890197" cy="338554"/>
              </a:xfrm>
              <a:prstGeom prst="rect">
                <a:avLst/>
              </a:prstGeom>
              <a:noFill/>
            </p:spPr>
            <p:txBody>
              <a:bodyPr wrap="none" rtlCol="0">
                <a:spAutoFit/>
              </a:bodyPr>
              <a:lstStyle/>
              <a:p>
                <a:r>
                  <a:rPr lang="en-US" sz="1600" b="1" dirty="0" smtClean="0">
                    <a:solidFill>
                      <a:srgbClr val="7FBA00"/>
                    </a:solidFill>
                  </a:rPr>
                  <a:t>{“XO”, 0, “Ebola”}</a:t>
                </a:r>
                <a:endParaRPr lang="en-US" sz="1600" b="1" dirty="0">
                  <a:solidFill>
                    <a:srgbClr val="7FBA00"/>
                  </a:solidFill>
                </a:endParaRPr>
              </a:p>
            </p:txBody>
          </p:sp>
          <p:sp>
            <p:nvSpPr>
              <p:cNvPr id="49" name="TextBox 48"/>
              <p:cNvSpPr txBox="1"/>
              <p:nvPr/>
            </p:nvSpPr>
            <p:spPr>
              <a:xfrm>
                <a:off x="8081807" y="3442508"/>
                <a:ext cx="1888787" cy="338554"/>
              </a:xfrm>
              <a:prstGeom prst="rect">
                <a:avLst/>
              </a:prstGeom>
              <a:noFill/>
            </p:spPr>
            <p:txBody>
              <a:bodyPr wrap="none" rtlCol="0">
                <a:spAutoFit/>
              </a:bodyPr>
              <a:lstStyle/>
              <a:p>
                <a:r>
                  <a:rPr lang="en-US" sz="1600" b="1" dirty="0" smtClean="0">
                    <a:solidFill>
                      <a:srgbClr val="7FBA00"/>
                    </a:solidFill>
                  </a:rPr>
                  <a:t>{“Dip”, 0, “Xbox”}</a:t>
                </a:r>
                <a:endParaRPr lang="en-US" sz="1600" b="1" dirty="0">
                  <a:solidFill>
                    <a:srgbClr val="7FBA00"/>
                  </a:solidFill>
                </a:endParaRPr>
              </a:p>
            </p:txBody>
          </p:sp>
          <p:sp>
            <p:nvSpPr>
              <p:cNvPr id="50" name="TextBox 49"/>
              <p:cNvSpPr txBox="1"/>
              <p:nvPr/>
            </p:nvSpPr>
            <p:spPr>
              <a:xfrm>
                <a:off x="6360831" y="3444982"/>
                <a:ext cx="1601079" cy="338554"/>
              </a:xfrm>
              <a:prstGeom prst="rect">
                <a:avLst/>
              </a:prstGeom>
              <a:noFill/>
            </p:spPr>
            <p:txBody>
              <a:bodyPr wrap="none" rtlCol="0">
                <a:spAutoFit/>
              </a:bodyPr>
              <a:lstStyle/>
              <a:p>
                <a:r>
                  <a:rPr lang="en-US" sz="1600" b="1" dirty="0" smtClean="0">
                    <a:solidFill>
                      <a:srgbClr val="7FBA00"/>
                    </a:solidFill>
                  </a:rPr>
                  <a:t>{“Jo”, 4, “ALS”}</a:t>
                </a:r>
                <a:endParaRPr lang="en-US" sz="1600" b="1" dirty="0">
                  <a:solidFill>
                    <a:srgbClr val="7FBA00"/>
                  </a:solidFill>
                </a:endParaRPr>
              </a:p>
            </p:txBody>
          </p:sp>
          <p:sp>
            <p:nvSpPr>
              <p:cNvPr id="51" name="TextBox 50"/>
              <p:cNvSpPr txBox="1"/>
              <p:nvPr/>
            </p:nvSpPr>
            <p:spPr>
              <a:xfrm>
                <a:off x="9815844" y="3435498"/>
                <a:ext cx="1805337" cy="338554"/>
              </a:xfrm>
              <a:prstGeom prst="rect">
                <a:avLst/>
              </a:prstGeom>
              <a:noFill/>
            </p:spPr>
            <p:txBody>
              <a:bodyPr wrap="square" rtlCol="0">
                <a:spAutoFit/>
              </a:bodyPr>
              <a:lstStyle/>
              <a:p>
                <a:r>
                  <a:rPr lang="en-US" sz="1600" b="1" dirty="0" smtClean="0">
                    <a:solidFill>
                      <a:srgbClr val="7FBA00"/>
                    </a:solidFill>
                  </a:rPr>
                  <a:t>{“Foo”, 0, “ALS”}</a:t>
                </a:r>
                <a:endParaRPr lang="en-US" sz="1600" b="1" dirty="0">
                  <a:solidFill>
                    <a:srgbClr val="7FBA00"/>
                  </a:solidFill>
                </a:endParaRPr>
              </a:p>
            </p:txBody>
          </p:sp>
          <p:sp>
            <p:nvSpPr>
              <p:cNvPr id="52" name="Oval 51"/>
              <p:cNvSpPr/>
              <p:nvPr/>
            </p:nvSpPr>
            <p:spPr bwMode="auto">
              <a:xfrm>
                <a:off x="8633165"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3" name="Oval 52"/>
              <p:cNvSpPr/>
              <p:nvPr/>
            </p:nvSpPr>
            <p:spPr bwMode="auto">
              <a:xfrm>
                <a:off x="3321873"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4" name="Oval 53"/>
              <p:cNvSpPr/>
              <p:nvPr/>
            </p:nvSpPr>
            <p:spPr bwMode="auto">
              <a:xfrm>
                <a:off x="6873527" y="3793995"/>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55" name="Oval 54"/>
              <p:cNvSpPr/>
              <p:nvPr/>
            </p:nvSpPr>
            <p:spPr bwMode="auto">
              <a:xfrm>
                <a:off x="10506574"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endParaRPr>
              </a:p>
            </p:txBody>
          </p:sp>
        </p:grpSp>
        <p:sp>
          <p:nvSpPr>
            <p:cNvPr id="66" name="TextBox 65"/>
            <p:cNvSpPr txBox="1"/>
            <p:nvPr/>
          </p:nvSpPr>
          <p:spPr>
            <a:xfrm>
              <a:off x="-73221" y="2983316"/>
              <a:ext cx="2029723"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7FBA00"/>
                  </a:solidFill>
                </a:rPr>
                <a:t>Twitter Stream:</a:t>
              </a:r>
            </a:p>
          </p:txBody>
        </p:sp>
      </p:grpSp>
      <p:sp>
        <p:nvSpPr>
          <p:cNvPr id="67" name="Rectangle 66"/>
          <p:cNvSpPr/>
          <p:nvPr/>
        </p:nvSpPr>
        <p:spPr>
          <a:xfrm>
            <a:off x="366394" y="4188651"/>
            <a:ext cx="11950376" cy="1938992"/>
          </a:xfrm>
          <a:prstGeom prst="rect">
            <a:avLst/>
          </a:prstGeom>
        </p:spPr>
        <p:txBody>
          <a:bodyPr wrap="square">
            <a:spAutoFit/>
          </a:bodyPr>
          <a:lstStyle/>
          <a:p>
            <a:r>
              <a:rPr lang="en-US" sz="2000" dirty="0">
                <a:solidFill>
                  <a:srgbClr val="FFFFFF"/>
                </a:solidFill>
                <a:latin typeface="Consolas"/>
              </a:rPr>
              <a:t>SELECT</a:t>
            </a:r>
            <a:r>
              <a:rPr lang="en-US" sz="2000" dirty="0" smtClean="0">
                <a:solidFill>
                  <a:srgbClr val="FFFFFF"/>
                </a:solidFill>
                <a:latin typeface="Consolas"/>
              </a:rPr>
              <a:t> TS1.UserName</a:t>
            </a:r>
            <a:r>
              <a:rPr lang="en-US" sz="2000" dirty="0">
                <a:solidFill>
                  <a:srgbClr val="FFFFFF"/>
                </a:solidFill>
                <a:latin typeface="Consolas"/>
              </a:rPr>
              <a:t>, TS1.Topic</a:t>
            </a:r>
          </a:p>
          <a:p>
            <a:r>
              <a:rPr lang="en-US" sz="2000" dirty="0">
                <a:solidFill>
                  <a:srgbClr val="FFFFFF"/>
                </a:solidFill>
                <a:latin typeface="Consolas"/>
              </a:rPr>
              <a:t>FROM</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TS1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r>
              <a:rPr lang="en-US" sz="2000" dirty="0" smtClean="0">
                <a:solidFill>
                  <a:srgbClr val="FFFFFF"/>
                </a:solidFill>
                <a:latin typeface="Consolas"/>
              </a:rPr>
              <a:t> </a:t>
            </a:r>
          </a:p>
          <a:p>
            <a:r>
              <a:rPr lang="en-US" sz="2000" dirty="0">
                <a:solidFill>
                  <a:srgbClr val="FFFFFF"/>
                </a:solidFill>
                <a:latin typeface="Consolas"/>
              </a:rPr>
              <a:t>JOIN</a:t>
            </a:r>
            <a:r>
              <a:rPr lang="en-US" sz="2000" dirty="0" smtClean="0">
                <a:solidFill>
                  <a:srgbClr val="FFFFFF"/>
                </a:solidFill>
                <a:latin typeface="Consolas"/>
              </a:rPr>
              <a:t> </a:t>
            </a:r>
            <a:r>
              <a:rPr lang="en-US" sz="2000" dirty="0" err="1" smtClean="0">
                <a:solidFill>
                  <a:srgbClr val="FFFFFF"/>
                </a:solidFill>
                <a:latin typeface="Consolas"/>
              </a:rPr>
              <a:t>TwitterStream</a:t>
            </a:r>
            <a:r>
              <a:rPr lang="en-US" sz="2000" dirty="0" smtClean="0">
                <a:solidFill>
                  <a:srgbClr val="FFFFFF"/>
                </a:solidFill>
                <a:latin typeface="Consolas"/>
              </a:rPr>
              <a:t> TS2 </a:t>
            </a:r>
            <a:r>
              <a:rPr lang="en-US" sz="2000" dirty="0">
                <a:solidFill>
                  <a:srgbClr val="FFFFFF"/>
                </a:solidFill>
                <a:latin typeface="Consolas"/>
              </a:rPr>
              <a:t>TIMESTAMP</a:t>
            </a:r>
            <a:r>
              <a:rPr lang="en-US" sz="2000" dirty="0" smtClean="0">
                <a:solidFill>
                  <a:srgbClr val="FFFFFF"/>
                </a:solidFill>
                <a:latin typeface="Consolas"/>
              </a:rPr>
              <a:t> </a:t>
            </a:r>
            <a:r>
              <a:rPr lang="en-US" sz="2000" dirty="0">
                <a:solidFill>
                  <a:srgbClr val="FFFFFF"/>
                </a:solidFill>
                <a:latin typeface="Consolas"/>
              </a:rPr>
              <a:t>BY</a:t>
            </a:r>
            <a:r>
              <a:rPr lang="en-US" sz="2000" dirty="0" smtClean="0">
                <a:solidFill>
                  <a:srgbClr val="FFFFFF"/>
                </a:solidFill>
                <a:latin typeface="Consolas"/>
              </a:rPr>
              <a:t> </a:t>
            </a:r>
            <a:r>
              <a:rPr lang="en-US" sz="2000" dirty="0" err="1" smtClean="0">
                <a:solidFill>
                  <a:srgbClr val="FFFFFF"/>
                </a:solidFill>
                <a:latin typeface="Consolas"/>
              </a:rPr>
              <a:t>CreatedAt</a:t>
            </a:r>
            <a:endParaRPr lang="en-US" sz="2000" dirty="0" smtClean="0">
              <a:solidFill>
                <a:srgbClr val="FFFFFF"/>
              </a:solidFill>
              <a:latin typeface="Consolas"/>
            </a:endParaRPr>
          </a:p>
          <a:p>
            <a:r>
              <a:rPr lang="en-US" sz="2000" dirty="0">
                <a:solidFill>
                  <a:srgbClr val="FFFFFF"/>
                </a:solidFill>
                <a:latin typeface="Consolas"/>
              </a:rPr>
              <a:t>ON</a:t>
            </a:r>
            <a:r>
              <a:rPr lang="en-US" sz="2000" dirty="0" smtClean="0">
                <a:solidFill>
                  <a:srgbClr val="FFFFFF"/>
                </a:solidFill>
                <a:latin typeface="Consolas"/>
              </a:rPr>
              <a:t> TS1.UserName = TS2.UserName </a:t>
            </a:r>
            <a:r>
              <a:rPr lang="en-US" sz="2000" dirty="0">
                <a:solidFill>
                  <a:srgbClr val="FFFFFF"/>
                </a:solidFill>
                <a:latin typeface="Consolas"/>
              </a:rPr>
              <a:t>AND</a:t>
            </a:r>
            <a:r>
              <a:rPr lang="en-US" sz="2000" dirty="0" smtClean="0">
                <a:solidFill>
                  <a:srgbClr val="FFFFFF"/>
                </a:solidFill>
                <a:latin typeface="Consolas"/>
              </a:rPr>
              <a:t> TS1.Topic = TS2.Topic </a:t>
            </a:r>
            <a:br>
              <a:rPr lang="en-US" sz="2000" dirty="0" smtClean="0">
                <a:solidFill>
                  <a:srgbClr val="FFFFFF"/>
                </a:solidFill>
                <a:latin typeface="Consolas"/>
              </a:rPr>
            </a:br>
            <a:r>
              <a:rPr lang="en-US" sz="2000" dirty="0" smtClean="0">
                <a:solidFill>
                  <a:srgbClr val="FFFFFF"/>
                </a:solidFill>
                <a:latin typeface="Consolas"/>
              </a:rPr>
              <a:t>AND DATEDIFF(second, TS1, TS2) </a:t>
            </a:r>
            <a:r>
              <a:rPr lang="en-US" sz="2000" dirty="0">
                <a:solidFill>
                  <a:srgbClr val="FFFFFF"/>
                </a:solidFill>
                <a:latin typeface="Consolas"/>
              </a:rPr>
              <a:t>BETWEEN</a:t>
            </a:r>
            <a:r>
              <a:rPr lang="en-US" sz="2000" dirty="0" smtClean="0">
                <a:solidFill>
                  <a:srgbClr val="FFFFFF"/>
                </a:solidFill>
                <a:latin typeface="Consolas"/>
              </a:rPr>
              <a:t> 1 </a:t>
            </a:r>
            <a:r>
              <a:rPr lang="en-US" sz="2000" dirty="0">
                <a:solidFill>
                  <a:srgbClr val="FFFFFF"/>
                </a:solidFill>
                <a:latin typeface="Consolas"/>
              </a:rPr>
              <a:t>AND</a:t>
            </a:r>
            <a:r>
              <a:rPr lang="en-US" sz="2000" dirty="0" smtClean="0">
                <a:solidFill>
                  <a:srgbClr val="FFFFFF"/>
                </a:solidFill>
                <a:latin typeface="Consolas"/>
              </a:rPr>
              <a:t> 60</a:t>
            </a:r>
          </a:p>
          <a:p>
            <a:r>
              <a:rPr lang="en-US" sz="2000" dirty="0">
                <a:solidFill>
                  <a:srgbClr val="FFFFFF"/>
                </a:solidFill>
                <a:latin typeface="Consolas"/>
              </a:rPr>
              <a:t>WHERE</a:t>
            </a:r>
            <a:r>
              <a:rPr lang="en-US" sz="2000" dirty="0" smtClean="0">
                <a:solidFill>
                  <a:srgbClr val="FFFFFF"/>
                </a:solidFill>
                <a:latin typeface="Consolas"/>
              </a:rPr>
              <a:t> TS1.SentimentScore != TS2.SentimentScore</a:t>
            </a:r>
          </a:p>
        </p:txBody>
      </p:sp>
      <p:grpSp>
        <p:nvGrpSpPr>
          <p:cNvPr id="112" name="Group 111"/>
          <p:cNvGrpSpPr/>
          <p:nvPr/>
        </p:nvGrpSpPr>
        <p:grpSpPr>
          <a:xfrm>
            <a:off x="2451944" y="1982677"/>
            <a:ext cx="8285705" cy="1227514"/>
            <a:chOff x="2301469" y="2463444"/>
            <a:chExt cx="8285705" cy="1227514"/>
          </a:xfrm>
        </p:grpSpPr>
        <p:grpSp>
          <p:nvGrpSpPr>
            <p:cNvPr id="108" name="Group 107"/>
            <p:cNvGrpSpPr/>
            <p:nvPr/>
          </p:nvGrpSpPr>
          <p:grpSpPr>
            <a:xfrm>
              <a:off x="2301469" y="3073507"/>
              <a:ext cx="1087202" cy="617451"/>
              <a:chOff x="2301469" y="3073507"/>
              <a:chExt cx="1087202" cy="617451"/>
            </a:xfrm>
          </p:grpSpPr>
          <p:cxnSp>
            <p:nvCxnSpPr>
              <p:cNvPr id="73" name="Straight Connector 72"/>
              <p:cNvCxnSpPr/>
              <p:nvPr/>
            </p:nvCxnSpPr>
            <p:spPr>
              <a:xfrm>
                <a:off x="3377558" y="3574920"/>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301469" y="3073507"/>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301469" y="3690958"/>
                <a:ext cx="1087202"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5776923" y="3068765"/>
              <a:ext cx="1171339" cy="617451"/>
              <a:chOff x="5776923" y="3068765"/>
              <a:chExt cx="1171339" cy="617451"/>
            </a:xfrm>
          </p:grpSpPr>
          <p:cxnSp>
            <p:nvCxnSpPr>
              <p:cNvPr id="83" name="Straight Connector 82"/>
              <p:cNvCxnSpPr/>
              <p:nvPr/>
            </p:nvCxnSpPr>
            <p:spPr>
              <a:xfrm>
                <a:off x="6948262" y="3570178"/>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776923" y="3068765"/>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6923" y="3686216"/>
                <a:ext cx="1171339"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8089564" y="3064023"/>
              <a:ext cx="2497610" cy="617451"/>
              <a:chOff x="8089564" y="3064023"/>
              <a:chExt cx="2497610" cy="617451"/>
            </a:xfrm>
          </p:grpSpPr>
          <p:cxnSp>
            <p:nvCxnSpPr>
              <p:cNvPr id="87" name="Straight Connector 86"/>
              <p:cNvCxnSpPr/>
              <p:nvPr/>
            </p:nvCxnSpPr>
            <p:spPr>
              <a:xfrm>
                <a:off x="10587174" y="3565436"/>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089564" y="3064023"/>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089564" y="3681474"/>
                <a:ext cx="2497610"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3835156" y="2463444"/>
              <a:ext cx="4860547" cy="986953"/>
              <a:chOff x="3835156" y="2463444"/>
              <a:chExt cx="4860547" cy="986953"/>
            </a:xfrm>
          </p:grpSpPr>
          <p:cxnSp>
            <p:nvCxnSpPr>
              <p:cNvPr id="93" name="Straight Connector 92"/>
              <p:cNvCxnSpPr/>
              <p:nvPr/>
            </p:nvCxnSpPr>
            <p:spPr>
              <a:xfrm>
                <a:off x="3835822" y="2470749"/>
                <a:ext cx="485923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8689194" y="2463444"/>
                <a:ext cx="6509" cy="986953"/>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3835156" y="2470749"/>
                <a:ext cx="0" cy="393096"/>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6" name="Straight Arrow Connector 115"/>
          <p:cNvCxnSpPr/>
          <p:nvPr/>
        </p:nvCxnSpPr>
        <p:spPr>
          <a:xfrm>
            <a:off x="1872912" y="3702295"/>
            <a:ext cx="88582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217101" y="3612030"/>
            <a:ext cx="82298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time</a:t>
            </a:r>
          </a:p>
        </p:txBody>
      </p:sp>
      <p:sp>
        <p:nvSpPr>
          <p:cNvPr id="6" name="Rectangle 5"/>
          <p:cNvSpPr/>
          <p:nvPr/>
        </p:nvSpPr>
        <p:spPr>
          <a:xfrm>
            <a:off x="366393" y="1026063"/>
            <a:ext cx="11643043" cy="461665"/>
          </a:xfrm>
          <a:prstGeom prst="rect">
            <a:avLst/>
          </a:prstGeom>
        </p:spPr>
        <p:txBody>
          <a:bodyPr wrap="square">
            <a:spAutoFit/>
          </a:bodyPr>
          <a:lstStyle/>
          <a:p>
            <a:r>
              <a:rPr lang="en-US" sz="2400" dirty="0" smtClean="0">
                <a:solidFill>
                  <a:srgbClr val="7FBA00"/>
                </a:solidFill>
                <a:ea typeface="Times New Roman" panose="02020603050405020304" pitchFamily="18" charset="0"/>
                <a:cs typeface="Times New Roman" panose="02020603050405020304" pitchFamily="18" charset="0"/>
              </a:rPr>
              <a:t>List all users and the topics on which they switched their sentiment within a minute </a:t>
            </a:r>
            <a:endParaRPr lang="en-US" dirty="0">
              <a:solidFill>
                <a:srgbClr val="7FBA00"/>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36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366141" y="245871"/>
            <a:ext cx="4862115" cy="65811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1"/>
              </a:gradFill>
              <a:ea typeface="Segoe UI" pitchFamily="34" charset="0"/>
              <a:cs typeface="Segoe UI" pitchFamily="34" charset="0"/>
            </a:endParaRPr>
          </a:p>
        </p:txBody>
      </p:sp>
      <p:sp>
        <p:nvSpPr>
          <p:cNvPr id="840" name="Title 1"/>
          <p:cNvSpPr txBox="1">
            <a:spLocks/>
          </p:cNvSpPr>
          <p:nvPr/>
        </p:nvSpPr>
        <p:spPr>
          <a:xfrm>
            <a:off x="213121" y="419580"/>
            <a:ext cx="4648994" cy="917575"/>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cs typeface="Segoe UI Light" panose="020B0502040204020203" pitchFamily="34" charset="0"/>
              </a:rPr>
              <a:t>Reference Data</a:t>
            </a:r>
          </a:p>
        </p:txBody>
      </p:sp>
      <p:sp>
        <p:nvSpPr>
          <p:cNvPr id="841" name="Text Placeholder 6"/>
          <p:cNvSpPr>
            <a:spLocks noGrp="1"/>
          </p:cNvSpPr>
          <p:nvPr>
            <p:ph type="body" sz="quarter" idx="4294967295"/>
          </p:nvPr>
        </p:nvSpPr>
        <p:spPr>
          <a:xfrm>
            <a:off x="6228221" y="1479093"/>
            <a:ext cx="5902325" cy="3877985"/>
          </a:xfrm>
          <a:prstGeom prst="rect">
            <a:avLst/>
          </a:prstGeom>
        </p:spPr>
        <p:txBody>
          <a:bodyPr/>
          <a:lstStyle/>
          <a:p>
            <a:pPr marL="0" indent="0">
              <a:buNone/>
            </a:pPr>
            <a:r>
              <a:rPr lang="en-US" sz="2800" b="1" dirty="0">
                <a:solidFill>
                  <a:srgbClr val="7FBA00"/>
                </a:solidFill>
                <a:latin typeface="Segoe UI Light" panose="020B0502040204020203" pitchFamily="34" charset="0"/>
                <a:cs typeface="Segoe UI Light" panose="020B0502040204020203" pitchFamily="34" charset="0"/>
              </a:rPr>
              <a:t>Seamless correlation of event streams with reference data</a:t>
            </a:r>
            <a:endParaRPr lang="en-US" sz="2800" dirty="0">
              <a:solidFill>
                <a:srgbClr val="7FBA00"/>
              </a:solidFill>
              <a:latin typeface="Segoe UI Light" panose="020B0502040204020203" pitchFamily="34" charset="0"/>
              <a:cs typeface="Segoe UI Light" panose="020B0502040204020203" pitchFamily="34" charset="0"/>
            </a:endParaRPr>
          </a:p>
          <a:p>
            <a:pPr marL="0" indent="0">
              <a:buNone/>
            </a:pPr>
            <a:r>
              <a:rPr lang="en-US" sz="2000" dirty="0">
                <a:solidFill>
                  <a:schemeClr val="tx1"/>
                </a:solidFill>
              </a:rPr>
              <a:t>Static or slowly-changing </a:t>
            </a:r>
            <a:r>
              <a:rPr lang="en-US" sz="2000" dirty="0" smtClean="0">
                <a:solidFill>
                  <a:schemeClr val="tx1"/>
                </a:solidFill>
              </a:rPr>
              <a:t>data</a:t>
            </a:r>
            <a:endParaRPr lang="en-US" sz="2000" dirty="0">
              <a:solidFill>
                <a:schemeClr val="tx1"/>
              </a:solidFill>
            </a:endParaRPr>
          </a:p>
          <a:p>
            <a:pPr marL="0" indent="0">
              <a:buNone/>
            </a:pPr>
            <a:r>
              <a:rPr lang="en-US" sz="2000" dirty="0">
                <a:solidFill>
                  <a:schemeClr val="tx1"/>
                </a:solidFill>
              </a:rPr>
              <a:t>Same programming experience:</a:t>
            </a:r>
          </a:p>
          <a:p>
            <a:pPr marL="0" indent="0">
              <a:buNone/>
            </a:pPr>
            <a:endParaRPr lang="en-US" sz="2000" dirty="0">
              <a:solidFill>
                <a:schemeClr val="tx1"/>
              </a:solidFill>
            </a:endParaRPr>
          </a:p>
          <a:p>
            <a:pPr marL="0" indent="0">
              <a:buNone/>
            </a:pPr>
            <a:r>
              <a:rPr lang="en-US" sz="1800" dirty="0">
                <a:solidFill>
                  <a:schemeClr val="tx2">
                    <a:lumMod val="60000"/>
                    <a:lumOff val="40000"/>
                  </a:schemeClr>
                </a:solidFill>
                <a:latin typeface="Consolas"/>
              </a:rPr>
              <a:t>SELECT</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myRefData.Name</a:t>
            </a:r>
            <a:r>
              <a:rPr lang="en-US" sz="1800" dirty="0">
                <a:solidFill>
                  <a:schemeClr val="tx2">
                    <a:lumMod val="75000"/>
                  </a:schemeClr>
                </a:solidFill>
                <a:latin typeface="Consolas"/>
              </a:rPr>
              <a:t>, </a:t>
            </a:r>
            <a:r>
              <a:rPr lang="en-US" sz="1800" dirty="0" err="1">
                <a:solidFill>
                  <a:schemeClr val="tx2">
                    <a:lumMod val="75000"/>
                  </a:schemeClr>
                </a:solidFill>
                <a:latin typeface="Consolas"/>
              </a:rPr>
              <a:t>myStream.Value</a:t>
            </a:r>
            <a:r>
              <a:rPr lang="en-US" sz="1800" dirty="0">
                <a:solidFill>
                  <a:schemeClr val="tx2">
                    <a:lumMod val="75000"/>
                  </a:schemeClr>
                </a:solidFill>
                <a:latin typeface="Consolas"/>
              </a:rPr>
              <a:t> </a:t>
            </a:r>
            <a:endParaRPr lang="en-US" sz="1800" dirty="0" smtClean="0">
              <a:solidFill>
                <a:schemeClr val="tx2">
                  <a:lumMod val="75000"/>
                </a:schemeClr>
              </a:solidFill>
              <a:latin typeface="Consolas"/>
            </a:endParaRPr>
          </a:p>
          <a:p>
            <a:pPr marL="0" indent="0">
              <a:buNone/>
            </a:pPr>
            <a:r>
              <a:rPr lang="en-US" sz="1800" dirty="0" smtClean="0">
                <a:solidFill>
                  <a:schemeClr val="tx2">
                    <a:lumMod val="60000"/>
                    <a:lumOff val="40000"/>
                  </a:schemeClr>
                </a:solidFill>
                <a:latin typeface="Consolas"/>
              </a:rPr>
              <a:t>FROM</a:t>
            </a:r>
            <a:r>
              <a:rPr lang="en-US" sz="1800" dirty="0" smtClean="0">
                <a:solidFill>
                  <a:schemeClr val="tx2">
                    <a:lumMod val="75000"/>
                  </a:schemeClr>
                </a:solidFill>
                <a:latin typeface="Consolas"/>
              </a:rPr>
              <a:t> </a:t>
            </a:r>
            <a:r>
              <a:rPr lang="en-US" sz="1800" dirty="0" err="1">
                <a:latin typeface="Consolas"/>
              </a:rPr>
              <a:t>myStream</a:t>
            </a:r>
            <a:r>
              <a:rPr lang="en-US" sz="1800" dirty="0">
                <a:latin typeface="Consolas"/>
              </a:rPr>
              <a:t> </a:t>
            </a:r>
            <a:r>
              <a:rPr lang="en-US" sz="1800" dirty="0" smtClean="0">
                <a:solidFill>
                  <a:schemeClr val="tx2">
                    <a:lumMod val="60000"/>
                    <a:lumOff val="40000"/>
                  </a:schemeClr>
                </a:solidFill>
                <a:latin typeface="Consolas"/>
              </a:rPr>
              <a:t>JOIN</a:t>
            </a:r>
            <a:r>
              <a:rPr lang="en-US" sz="1800" dirty="0" smtClean="0">
                <a:solidFill>
                  <a:schemeClr val="tx2">
                    <a:lumMod val="75000"/>
                  </a:schemeClr>
                </a:solidFill>
                <a:latin typeface="Consolas"/>
              </a:rPr>
              <a:t> </a:t>
            </a:r>
            <a:r>
              <a:rPr lang="en-US" sz="1800" dirty="0" err="1">
                <a:latin typeface="Consolas"/>
              </a:rPr>
              <a:t>myRefData</a:t>
            </a:r>
            <a:endParaRPr lang="en-US" sz="2000" dirty="0">
              <a:latin typeface="Consolas"/>
            </a:endParaRPr>
          </a:p>
          <a:p>
            <a:pPr marL="0" indent="0">
              <a:buNone/>
            </a:pPr>
            <a:r>
              <a:rPr lang="en-US" sz="1800" dirty="0">
                <a:solidFill>
                  <a:schemeClr val="tx2">
                    <a:lumMod val="60000"/>
                    <a:lumOff val="40000"/>
                  </a:schemeClr>
                </a:solidFill>
                <a:latin typeface="Consolas"/>
              </a:rPr>
              <a:t>ON</a:t>
            </a:r>
            <a:r>
              <a:rPr lang="en-US" sz="1800" dirty="0">
                <a:solidFill>
                  <a:schemeClr val="tx2">
                    <a:lumMod val="75000"/>
                  </a:schemeClr>
                </a:solidFill>
                <a:latin typeface="Consolas"/>
              </a:rPr>
              <a:t> </a:t>
            </a:r>
            <a:r>
              <a:rPr lang="en-US" sz="1800" dirty="0" err="1">
                <a:latin typeface="Consolas"/>
              </a:rPr>
              <a:t>myStream.myKey</a:t>
            </a:r>
            <a:r>
              <a:rPr lang="en-US" sz="1800" dirty="0">
                <a:latin typeface="Consolas"/>
              </a:rPr>
              <a:t> = </a:t>
            </a:r>
            <a:r>
              <a:rPr lang="en-US" sz="1800" dirty="0" err="1">
                <a:latin typeface="Consolas"/>
              </a:rPr>
              <a:t>myRefData.myKey</a:t>
            </a:r>
            <a:r>
              <a:rPr lang="en-US" sz="1800" dirty="0">
                <a:latin typeface="Consolas"/>
              </a:rPr>
              <a:t> </a:t>
            </a:r>
            <a:r>
              <a:rPr lang="en-US" sz="1400" dirty="0">
                <a:latin typeface="Consolas"/>
              </a:rPr>
              <a:t/>
            </a:r>
            <a:br>
              <a:rPr lang="en-US" sz="1400" dirty="0">
                <a:latin typeface="Consolas"/>
              </a:rPr>
            </a:br>
            <a:endParaRPr lang="en-US" sz="2000" dirty="0">
              <a:solidFill>
                <a:schemeClr val="tx2">
                  <a:lumMod val="75000"/>
                </a:schemeClr>
              </a:solidFill>
              <a:latin typeface="Consolas"/>
            </a:endParaRPr>
          </a:p>
          <a:p>
            <a:pPr marL="0" indent="0">
              <a:buNone/>
            </a:pPr>
            <a:endParaRPr lang="en-US" sz="2400" dirty="0">
              <a:solidFill>
                <a:schemeClr val="tx1"/>
              </a:solidFill>
            </a:endParaRPr>
          </a:p>
          <a:p>
            <a:pPr marL="342764" lvl="1" indent="0">
              <a:buNone/>
            </a:pPr>
            <a:endParaRPr lang="en-US" sz="1800" dirty="0"/>
          </a:p>
        </p:txBody>
      </p:sp>
      <p:sp>
        <p:nvSpPr>
          <p:cNvPr id="842" name="Freeform 38"/>
          <p:cNvSpPr>
            <a:spLocks noEditPoints="1"/>
          </p:cNvSpPr>
          <p:nvPr/>
        </p:nvSpPr>
        <p:spPr bwMode="auto">
          <a:xfrm>
            <a:off x="1570037" y="3725862"/>
            <a:ext cx="533400" cy="14478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844" name="Picture 8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13" y="1309174"/>
            <a:ext cx="3721970" cy="2481313"/>
          </a:xfrm>
          <a:prstGeom prst="rect">
            <a:avLst/>
          </a:prstGeom>
        </p:spPr>
      </p:pic>
    </p:spTree>
    <p:extLst>
      <p:ext uri="{BB962C8B-B14F-4D97-AF65-F5344CB8AC3E}">
        <p14:creationId xmlns:p14="http://schemas.microsoft.com/office/powerpoint/2010/main" val="422549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1">
                                            <p:txEl>
                                              <p:pRg st="0" end="0"/>
                                            </p:txEl>
                                          </p:spTgt>
                                        </p:tgtEl>
                                        <p:attrNameLst>
                                          <p:attrName>style.visibility</p:attrName>
                                        </p:attrNameLst>
                                      </p:cBhvr>
                                      <p:to>
                                        <p:strVal val="visible"/>
                                      </p:to>
                                    </p:set>
                                    <p:animEffect transition="in" filter="fade">
                                      <p:cBhvr>
                                        <p:cTn id="7" dur="500"/>
                                        <p:tgtEl>
                                          <p:spTgt spid="8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1">
                                            <p:txEl>
                                              <p:pRg st="1" end="1"/>
                                            </p:txEl>
                                          </p:spTgt>
                                        </p:tgtEl>
                                        <p:attrNameLst>
                                          <p:attrName>style.visibility</p:attrName>
                                        </p:attrNameLst>
                                      </p:cBhvr>
                                      <p:to>
                                        <p:strVal val="visible"/>
                                      </p:to>
                                    </p:set>
                                    <p:animEffect transition="in" filter="fade">
                                      <p:cBhvr>
                                        <p:cTn id="10" dur="500"/>
                                        <p:tgtEl>
                                          <p:spTgt spid="84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1">
                                            <p:txEl>
                                              <p:pRg st="2" end="2"/>
                                            </p:txEl>
                                          </p:spTgt>
                                        </p:tgtEl>
                                        <p:attrNameLst>
                                          <p:attrName>style.visibility</p:attrName>
                                        </p:attrNameLst>
                                      </p:cBhvr>
                                      <p:to>
                                        <p:strVal val="visible"/>
                                      </p:to>
                                    </p:set>
                                    <p:animEffect transition="in" filter="fade">
                                      <p:cBhvr>
                                        <p:cTn id="13" dur="500"/>
                                        <p:tgtEl>
                                          <p:spTgt spid="84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1">
                                            <p:txEl>
                                              <p:pRg st="4" end="4"/>
                                            </p:txEl>
                                          </p:spTgt>
                                        </p:tgtEl>
                                        <p:attrNameLst>
                                          <p:attrName>style.visibility</p:attrName>
                                        </p:attrNameLst>
                                      </p:cBhvr>
                                      <p:to>
                                        <p:strVal val="visible"/>
                                      </p:to>
                                    </p:set>
                                    <p:animEffect transition="in" filter="fade">
                                      <p:cBhvr>
                                        <p:cTn id="16" dur="500"/>
                                        <p:tgtEl>
                                          <p:spTgt spid="84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1">
                                            <p:txEl>
                                              <p:pRg st="5" end="5"/>
                                            </p:txEl>
                                          </p:spTgt>
                                        </p:tgtEl>
                                        <p:attrNameLst>
                                          <p:attrName>style.visibility</p:attrName>
                                        </p:attrNameLst>
                                      </p:cBhvr>
                                      <p:to>
                                        <p:strVal val="visible"/>
                                      </p:to>
                                    </p:set>
                                    <p:animEffect transition="in" filter="fade">
                                      <p:cBhvr>
                                        <p:cTn id="19" dur="500"/>
                                        <p:tgtEl>
                                          <p:spTgt spid="841">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1">
                                            <p:txEl>
                                              <p:pRg st="6" end="6"/>
                                            </p:txEl>
                                          </p:spTgt>
                                        </p:tgtEl>
                                        <p:attrNameLst>
                                          <p:attrName>style.visibility</p:attrName>
                                        </p:attrNameLst>
                                      </p:cBhvr>
                                      <p:to>
                                        <p:strVal val="visible"/>
                                      </p:to>
                                    </p:set>
                                    <p:animEffect transition="in" filter="fade">
                                      <p:cBhvr>
                                        <p:cTn id="22" dur="500"/>
                                        <p:tgtEl>
                                          <p:spTgt spid="84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custDataLst>
              <p:tags r:id="rId1"/>
            </p:custDataLst>
          </p:nvPr>
        </p:nvSpPr>
        <p:spPr bwMode="auto">
          <a:xfrm>
            <a:off x="10685845" y="2357479"/>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grpSp>
        <p:nvGrpSpPr>
          <p:cNvPr id="46" name="Group 45"/>
          <p:cNvGrpSpPr/>
          <p:nvPr/>
        </p:nvGrpSpPr>
        <p:grpSpPr>
          <a:xfrm>
            <a:off x="3251453" y="2361893"/>
            <a:ext cx="1524000" cy="1524000"/>
            <a:chOff x="1029642" y="1874304"/>
            <a:chExt cx="1524000" cy="1524000"/>
          </a:xfrm>
        </p:grpSpPr>
        <p:sp>
          <p:nvSpPr>
            <p:cNvPr id="47" name="Rectangle 46"/>
            <p:cNvSpPr/>
            <p:nvPr>
              <p:custDataLst>
                <p:tags r:id="rId4"/>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7"/>
            <a:stretch>
              <a:fillRect/>
            </a:stretch>
          </p:blipFill>
          <p:spPr>
            <a:xfrm>
              <a:off x="1456680" y="2150502"/>
              <a:ext cx="669924" cy="669924"/>
            </a:xfrm>
            <a:prstGeom prst="rect">
              <a:avLst/>
            </a:prstGeom>
          </p:spPr>
        </p:pic>
      </p:grpSp>
      <p:sp>
        <p:nvSpPr>
          <p:cNvPr id="59" name="Rectangle 58"/>
          <p:cNvSpPr/>
          <p:nvPr>
            <p:custDataLst>
              <p:tags r:id="rId2"/>
            </p:custDataLst>
          </p:nvPr>
        </p:nvSpPr>
        <p:spPr bwMode="auto">
          <a:xfrm>
            <a:off x="299574" y="2341060"/>
            <a:ext cx="2489663"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7671" y="2440404"/>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7349362" y="2341060"/>
            <a:ext cx="1524000" cy="1524000"/>
            <a:chOff x="2645082" y="1874304"/>
            <a:chExt cx="1524000" cy="1524000"/>
          </a:xfrm>
        </p:grpSpPr>
        <p:sp>
          <p:nvSpPr>
            <p:cNvPr id="43" name="Rectangle 42"/>
            <p:cNvSpPr/>
            <p:nvPr>
              <p:custDataLst>
                <p:tags r:id="rId3"/>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9"/>
            <a:stretch>
              <a:fillRect/>
            </a:stretch>
          </p:blipFill>
          <p:spPr>
            <a:xfrm>
              <a:off x="3000392" y="2092364"/>
              <a:ext cx="780356" cy="780356"/>
            </a:xfrm>
            <a:prstGeom prst="rect">
              <a:avLst/>
            </a:prstGeom>
          </p:spPr>
        </p:pic>
      </p:gr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6787" y="2519330"/>
            <a:ext cx="1114609" cy="1026943"/>
          </a:xfrm>
          <a:prstGeom prst="rect">
            <a:avLst/>
          </a:prstGeom>
        </p:spPr>
      </p:pic>
      <p:sp>
        <p:nvSpPr>
          <p:cNvPr id="26" name="Title 2"/>
          <p:cNvSpPr txBox="1">
            <a:spLocks/>
          </p:cNvSpPr>
          <p:nvPr/>
        </p:nvSpPr>
        <p:spPr>
          <a:xfrm>
            <a:off x="137902" y="144462"/>
            <a:ext cx="7223335" cy="1181100"/>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9600" smtClean="0"/>
              <a:t>Walkthrough</a:t>
            </a:r>
            <a:endParaRPr lang="en-AU" sz="9600"/>
          </a:p>
        </p:txBody>
      </p:sp>
      <p:sp>
        <p:nvSpPr>
          <p:cNvPr id="2" name="TextBox 1"/>
          <p:cNvSpPr txBox="1"/>
          <p:nvPr/>
        </p:nvSpPr>
        <p:spPr>
          <a:xfrm>
            <a:off x="3137595" y="4162091"/>
            <a:ext cx="3842641"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Create Consumer Group</a:t>
            </a:r>
            <a:endParaRPr lang="en-AU" sz="2400" dirty="0" smtClean="0">
              <a:gradFill>
                <a:gsLst>
                  <a:gs pos="2917">
                    <a:schemeClr val="tx1"/>
                  </a:gs>
                  <a:gs pos="30000">
                    <a:schemeClr val="tx1"/>
                  </a:gs>
                </a:gsLst>
                <a:lin ang="5400000" scaled="0"/>
              </a:gradFill>
            </a:endParaRPr>
          </a:p>
        </p:txBody>
      </p:sp>
      <p:sp>
        <p:nvSpPr>
          <p:cNvPr id="14" name="TextBox 13"/>
          <p:cNvSpPr txBox="1"/>
          <p:nvPr/>
        </p:nvSpPr>
        <p:spPr>
          <a:xfrm>
            <a:off x="7132637" y="4162091"/>
            <a:ext cx="3842641"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Create Consumer Group</a:t>
            </a:r>
            <a:endParaRPr lang="en-AU"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95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noGrp="1"/>
          </p:cNvSpPr>
          <p:nvPr>
            <p:ph type="body" sz="quarter" idx="10"/>
          </p:nvPr>
        </p:nvSpPr>
        <p:spPr>
          <a:xfrm>
            <a:off x="569516" y="1298578"/>
            <a:ext cx="3286521" cy="3995453"/>
          </a:xfrm>
          <a:prstGeom prst="rect">
            <a:avLst/>
          </a:prstGeom>
          <a:noFill/>
        </p:spPr>
        <p:txBody>
          <a:bodyPr vert="horz" wrap="square" lIns="0" tIns="0" rIns="0" bIns="0" rtlCol="0">
            <a:spAutoFit/>
          </a:bodyPr>
          <a:lstStyle/>
          <a:p>
            <a:pPr marL="0" indent="0" defTabSz="932597">
              <a:buNone/>
            </a:pPr>
            <a:r>
              <a:rPr lang="en-US" sz="2448" b="1" spc="-72" dirty="0">
                <a:solidFill>
                  <a:schemeClr val="tx1"/>
                </a:solidFill>
                <a:latin typeface="+mj-lt"/>
              </a:rPr>
              <a:t>DML</a:t>
            </a:r>
          </a:p>
          <a:p>
            <a:pPr marL="291388" indent="-291388" defTabSz="932597"/>
            <a:r>
              <a:rPr lang="en-US" sz="1800" dirty="0">
                <a:solidFill>
                  <a:schemeClr val="tx1"/>
                </a:solidFill>
                <a:latin typeface="+mj-lt"/>
                <a:cs typeface="+mn-cs"/>
              </a:rPr>
              <a:t>SELECT</a:t>
            </a:r>
          </a:p>
          <a:p>
            <a:pPr marL="291388" indent="-291388" defTabSz="932597"/>
            <a:r>
              <a:rPr lang="en-US" sz="1800" dirty="0">
                <a:solidFill>
                  <a:schemeClr val="tx1"/>
                </a:solidFill>
                <a:latin typeface="+mj-lt"/>
                <a:cs typeface="+mn-cs"/>
              </a:rPr>
              <a:t>FROM</a:t>
            </a:r>
          </a:p>
          <a:p>
            <a:pPr marL="291388" indent="-291388" defTabSz="932597"/>
            <a:r>
              <a:rPr lang="en-US" sz="1800" dirty="0">
                <a:solidFill>
                  <a:schemeClr val="tx1"/>
                </a:solidFill>
                <a:latin typeface="+mj-lt"/>
                <a:cs typeface="+mn-cs"/>
              </a:rPr>
              <a:t>WHERE</a:t>
            </a:r>
          </a:p>
          <a:p>
            <a:pPr marL="291388" indent="-291388" defTabSz="932597"/>
            <a:r>
              <a:rPr lang="en-US" sz="1800" dirty="0">
                <a:solidFill>
                  <a:schemeClr val="tx1"/>
                </a:solidFill>
                <a:latin typeface="+mj-lt"/>
                <a:cs typeface="+mn-cs"/>
              </a:rPr>
              <a:t>GROUP BY</a:t>
            </a:r>
          </a:p>
          <a:p>
            <a:pPr marL="291388" indent="-291388" defTabSz="932597"/>
            <a:r>
              <a:rPr lang="en-US" sz="1800" dirty="0">
                <a:solidFill>
                  <a:schemeClr val="tx1"/>
                </a:solidFill>
                <a:latin typeface="+mj-lt"/>
                <a:cs typeface="+mn-cs"/>
              </a:rPr>
              <a:t>HAVING</a:t>
            </a:r>
          </a:p>
          <a:p>
            <a:pPr marL="291388" indent="-291388" defTabSz="932597"/>
            <a:r>
              <a:rPr lang="en-US" sz="1800" dirty="0" smtClean="0">
                <a:solidFill>
                  <a:schemeClr val="tx1"/>
                </a:solidFill>
                <a:latin typeface="+mj-lt"/>
                <a:cs typeface="+mn-cs"/>
              </a:rPr>
              <a:t>CASE WHEN THEN ELSE</a:t>
            </a:r>
            <a:endParaRPr lang="en-US" sz="1800" dirty="0">
              <a:solidFill>
                <a:schemeClr val="tx1"/>
              </a:solidFill>
              <a:latin typeface="+mj-lt"/>
              <a:cs typeface="+mn-cs"/>
            </a:endParaRPr>
          </a:p>
          <a:p>
            <a:pPr marL="291388" indent="-291388" defTabSz="932597"/>
            <a:r>
              <a:rPr lang="en-US" sz="1800" dirty="0">
                <a:solidFill>
                  <a:schemeClr val="tx1"/>
                </a:solidFill>
                <a:latin typeface="+mj-lt"/>
                <a:cs typeface="+mn-cs"/>
              </a:rPr>
              <a:t>INNER/LEFT OUTER JOIN</a:t>
            </a:r>
          </a:p>
          <a:p>
            <a:pPr marL="291388" indent="-291388" defTabSz="932597"/>
            <a:r>
              <a:rPr lang="en-US" sz="1800" dirty="0">
                <a:solidFill>
                  <a:schemeClr val="tx1"/>
                </a:solidFill>
                <a:latin typeface="+mj-lt"/>
                <a:cs typeface="+mn-cs"/>
              </a:rPr>
              <a:t>UNION</a:t>
            </a:r>
          </a:p>
          <a:p>
            <a:pPr marL="291388" indent="-291388" defTabSz="932597"/>
            <a:r>
              <a:rPr lang="en-US" sz="1800" dirty="0">
                <a:solidFill>
                  <a:schemeClr val="tx1"/>
                </a:solidFill>
                <a:latin typeface="+mj-lt"/>
                <a:cs typeface="+mn-cs"/>
              </a:rPr>
              <a:t>CROSS/OUTER APPLY</a:t>
            </a:r>
          </a:p>
          <a:p>
            <a:pPr marL="291388" indent="-291388" defTabSz="932597"/>
            <a:r>
              <a:rPr lang="en-US" sz="1800" dirty="0">
                <a:solidFill>
                  <a:schemeClr val="tx1"/>
                </a:solidFill>
                <a:latin typeface="+mj-lt"/>
                <a:cs typeface="+mn-cs"/>
              </a:rPr>
              <a:t>CAST</a:t>
            </a:r>
          </a:p>
          <a:p>
            <a:pPr marL="291388" indent="-291388" defTabSz="932597"/>
            <a:r>
              <a:rPr lang="en-US" sz="1800" dirty="0">
                <a:solidFill>
                  <a:schemeClr val="tx1"/>
                </a:solidFill>
                <a:latin typeface="+mj-lt"/>
                <a:cs typeface="+mn-cs"/>
              </a:rPr>
              <a:t>INTO</a:t>
            </a:r>
          </a:p>
          <a:p>
            <a:pPr marL="291388" indent="-291388" defTabSz="932597"/>
            <a:r>
              <a:rPr lang="en-US" sz="1800" dirty="0">
                <a:solidFill>
                  <a:schemeClr val="tx1"/>
                </a:solidFill>
                <a:latin typeface="+mj-lt"/>
                <a:cs typeface="+mn-cs"/>
              </a:rPr>
              <a:t>ORDER BY ASC, DSC</a:t>
            </a:r>
          </a:p>
        </p:txBody>
      </p:sp>
      <p:sp>
        <p:nvSpPr>
          <p:cNvPr id="3" name="Title 2"/>
          <p:cNvSpPr>
            <a:spLocks noGrp="1"/>
          </p:cNvSpPr>
          <p:nvPr>
            <p:ph type="title"/>
          </p:nvPr>
        </p:nvSpPr>
        <p:spPr>
          <a:xfrm>
            <a:off x="558601" y="295274"/>
            <a:ext cx="11889564" cy="917575"/>
          </a:xfrm>
        </p:spPr>
        <p:txBody>
          <a:bodyPr/>
          <a:lstStyle/>
          <a:p>
            <a:r>
              <a:rPr lang="en-US" dirty="0" smtClean="0">
                <a:solidFill>
                  <a:schemeClr val="tx1"/>
                </a:solidFill>
              </a:rPr>
              <a:t>SAQL – Language &amp; Library</a:t>
            </a:r>
            <a:endParaRPr lang="en-US" dirty="0">
              <a:solidFill>
                <a:schemeClr val="tx1"/>
              </a:solidFill>
            </a:endParaRPr>
          </a:p>
        </p:txBody>
      </p:sp>
      <p:sp>
        <p:nvSpPr>
          <p:cNvPr id="5" name="TextBox 4"/>
          <p:cNvSpPr txBox="1"/>
          <p:nvPr/>
        </p:nvSpPr>
        <p:spPr>
          <a:xfrm>
            <a:off x="569516" y="5530426"/>
            <a:ext cx="2206245" cy="1207703"/>
          </a:xfrm>
          <a:prstGeom prst="rect">
            <a:avLst/>
          </a:prstGeom>
          <a:noFill/>
        </p:spPr>
        <p:txBody>
          <a:bodyPr wrap="none" lIns="0" tIns="0" rIns="0" bIns="0" rtlCol="0">
            <a:spAutoFit/>
          </a:bodyPr>
          <a:lstStyle/>
          <a:p>
            <a:r>
              <a:rPr lang="en-US" sz="2448" b="1" spc="-72" dirty="0">
                <a:solidFill>
                  <a:srgbClr val="FFFFFF"/>
                </a:solidFill>
                <a:latin typeface="Segoe UI Light"/>
              </a:rPr>
              <a:t>Scaling Extensions</a:t>
            </a:r>
          </a:p>
          <a:p>
            <a:pPr marL="291388" indent="-291388">
              <a:buFont typeface="Arial" panose="020B0604020202020204" pitchFamily="34" charset="0"/>
              <a:buChar char="•"/>
            </a:pPr>
            <a:r>
              <a:rPr lang="en-US" dirty="0">
                <a:solidFill>
                  <a:srgbClr val="FFFFFF"/>
                </a:solidFill>
                <a:latin typeface="Segoe UI Light"/>
              </a:rPr>
              <a:t>WITH</a:t>
            </a:r>
          </a:p>
          <a:p>
            <a:pPr marL="291388" indent="-291388">
              <a:buFont typeface="Arial" panose="020B0604020202020204" pitchFamily="34" charset="0"/>
              <a:buChar char="•"/>
            </a:pPr>
            <a:r>
              <a:rPr lang="en-US" dirty="0">
                <a:solidFill>
                  <a:srgbClr val="FFFFFF"/>
                </a:solidFill>
                <a:latin typeface="Segoe UI Light"/>
              </a:rPr>
              <a:t>PARTITION B</a:t>
            </a:r>
            <a:r>
              <a:rPr lang="en-US" spc="-72" dirty="0">
                <a:solidFill>
                  <a:srgbClr val="FFFFFF"/>
                </a:solidFill>
                <a:latin typeface="Segoe UI Light"/>
              </a:rPr>
              <a:t>Y</a:t>
            </a:r>
          </a:p>
          <a:p>
            <a:pPr marL="291388" indent="-291388">
              <a:buFont typeface="Arial" panose="020B0604020202020204" pitchFamily="34" charset="0"/>
              <a:buChar char="•"/>
            </a:pPr>
            <a:r>
              <a:rPr lang="en-US" dirty="0">
                <a:solidFill>
                  <a:srgbClr val="FFFFFF"/>
                </a:solidFill>
                <a:latin typeface="Segoe UI Light"/>
              </a:rPr>
              <a:t>OVER</a:t>
            </a:r>
          </a:p>
        </p:txBody>
      </p:sp>
      <p:sp>
        <p:nvSpPr>
          <p:cNvPr id="6" name="TextBox 5"/>
          <p:cNvSpPr txBox="1"/>
          <p:nvPr/>
        </p:nvSpPr>
        <p:spPr>
          <a:xfrm>
            <a:off x="4128253" y="1305595"/>
            <a:ext cx="3052952" cy="2592697"/>
          </a:xfrm>
          <a:prstGeom prst="rect">
            <a:avLst/>
          </a:prstGeom>
          <a:noFill/>
        </p:spPr>
        <p:txBody>
          <a:bodyPr wrap="none" lIns="0" tIns="0" rIns="0" bIns="0" rtlCol="0">
            <a:spAutoFit/>
          </a:bodyPr>
          <a:lstStyle/>
          <a:p>
            <a:r>
              <a:rPr lang="en-US" sz="2448" b="1" spc="-72" dirty="0">
                <a:solidFill>
                  <a:srgbClr val="FFFFFF"/>
                </a:solidFill>
                <a:latin typeface="Segoe UI Light"/>
              </a:rPr>
              <a:t>Date and Time Functions</a:t>
            </a:r>
          </a:p>
          <a:p>
            <a:pPr marL="291388" indent="-291388">
              <a:buFont typeface="Arial" panose="020B0604020202020204" pitchFamily="34" charset="0"/>
              <a:buChar char="•"/>
            </a:pPr>
            <a:r>
              <a:rPr lang="en-US" dirty="0" err="1">
                <a:solidFill>
                  <a:srgbClr val="FFFFFF"/>
                </a:solidFill>
                <a:latin typeface="Segoe UI Light"/>
              </a:rPr>
              <a:t>DateName</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DatePart</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Day</a:t>
            </a:r>
          </a:p>
          <a:p>
            <a:pPr marL="291388" indent="-291388">
              <a:buFont typeface="Arial" panose="020B0604020202020204" pitchFamily="34" charset="0"/>
              <a:buChar char="•"/>
            </a:pPr>
            <a:r>
              <a:rPr lang="en-US" dirty="0">
                <a:solidFill>
                  <a:srgbClr val="FFFFFF"/>
                </a:solidFill>
                <a:latin typeface="Segoe UI Light"/>
              </a:rPr>
              <a:t>Month</a:t>
            </a:r>
          </a:p>
          <a:p>
            <a:pPr marL="291388" indent="-291388">
              <a:buFont typeface="Arial" panose="020B0604020202020204" pitchFamily="34" charset="0"/>
              <a:buChar char="•"/>
            </a:pPr>
            <a:r>
              <a:rPr lang="en-US" dirty="0">
                <a:solidFill>
                  <a:srgbClr val="FFFFFF"/>
                </a:solidFill>
                <a:latin typeface="Segoe UI Light"/>
              </a:rPr>
              <a:t>Year</a:t>
            </a:r>
          </a:p>
          <a:p>
            <a:pPr marL="291388" indent="-291388">
              <a:buFont typeface="Arial" panose="020B0604020202020204" pitchFamily="34" charset="0"/>
              <a:buChar char="•"/>
            </a:pPr>
            <a:r>
              <a:rPr lang="en-US" dirty="0" err="1">
                <a:solidFill>
                  <a:srgbClr val="FFFFFF"/>
                </a:solidFill>
                <a:latin typeface="Segoe UI Light"/>
              </a:rPr>
              <a:t>DateTimeFromParts</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DateDiff</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DateAdd</a:t>
            </a:r>
            <a:endParaRPr lang="en-US" dirty="0">
              <a:solidFill>
                <a:srgbClr val="FFFFFF"/>
              </a:solidFill>
              <a:latin typeface="Segoe UI Light"/>
            </a:endParaRPr>
          </a:p>
        </p:txBody>
      </p:sp>
      <p:sp>
        <p:nvSpPr>
          <p:cNvPr id="7" name="TextBox 6"/>
          <p:cNvSpPr txBox="1"/>
          <p:nvPr/>
        </p:nvSpPr>
        <p:spPr>
          <a:xfrm>
            <a:off x="4128254" y="5538822"/>
            <a:ext cx="2752035" cy="1207703"/>
          </a:xfrm>
          <a:prstGeom prst="rect">
            <a:avLst/>
          </a:prstGeom>
          <a:noFill/>
        </p:spPr>
        <p:txBody>
          <a:bodyPr wrap="none" lIns="0" tIns="0" rIns="0" bIns="0" rtlCol="0">
            <a:spAutoFit/>
          </a:bodyPr>
          <a:lstStyle/>
          <a:p>
            <a:r>
              <a:rPr lang="en-US" sz="2448" b="1" spc="-72" dirty="0">
                <a:solidFill>
                  <a:srgbClr val="FFFFFF"/>
                </a:solidFill>
                <a:latin typeface="Segoe UI Light"/>
              </a:rPr>
              <a:t>Windowing Extensions</a:t>
            </a:r>
          </a:p>
          <a:p>
            <a:pPr marL="291388" indent="-291388">
              <a:buFont typeface="Arial" panose="020B0604020202020204" pitchFamily="34" charset="0"/>
              <a:buChar char="•"/>
            </a:pPr>
            <a:r>
              <a:rPr lang="en-US" dirty="0" err="1">
                <a:solidFill>
                  <a:srgbClr val="FFFFFF"/>
                </a:solidFill>
                <a:latin typeface="Segoe UI Light"/>
              </a:rPr>
              <a:t>TumblingWindow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HoppingWindow</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SlidingWindow</a:t>
            </a:r>
            <a:endParaRPr lang="en-US" dirty="0">
              <a:solidFill>
                <a:srgbClr val="FFFFFF"/>
              </a:solidFill>
              <a:latin typeface="Segoe UI Light"/>
            </a:endParaRPr>
          </a:p>
        </p:txBody>
      </p:sp>
      <p:sp>
        <p:nvSpPr>
          <p:cNvPr id="8" name="TextBox 7"/>
          <p:cNvSpPr txBox="1"/>
          <p:nvPr/>
        </p:nvSpPr>
        <p:spPr>
          <a:xfrm>
            <a:off x="8602492" y="1307521"/>
            <a:ext cx="2546595" cy="2869696"/>
          </a:xfrm>
          <a:prstGeom prst="rect">
            <a:avLst/>
          </a:prstGeom>
          <a:noFill/>
        </p:spPr>
        <p:txBody>
          <a:bodyPr wrap="none" lIns="0" tIns="0" rIns="0" bIns="0" rtlCol="0">
            <a:spAutoFit/>
          </a:bodyPr>
          <a:lstStyle/>
          <a:p>
            <a:r>
              <a:rPr lang="en-US" sz="2448" b="1" spc="-72" dirty="0">
                <a:solidFill>
                  <a:srgbClr val="FFFFFF"/>
                </a:solidFill>
                <a:latin typeface="Segoe UI Light"/>
              </a:rPr>
              <a:t>Aggregate Functions</a:t>
            </a:r>
          </a:p>
          <a:p>
            <a:pPr marL="291388" indent="-291388">
              <a:buFont typeface="Arial" panose="020B0604020202020204" pitchFamily="34" charset="0"/>
              <a:buChar char="•"/>
            </a:pPr>
            <a:r>
              <a:rPr lang="en-US" dirty="0">
                <a:solidFill>
                  <a:srgbClr val="FFFFFF"/>
                </a:solidFill>
                <a:latin typeface="Segoe UI Light"/>
              </a:rPr>
              <a:t>Sum</a:t>
            </a:r>
          </a:p>
          <a:p>
            <a:pPr marL="291388" indent="-291388">
              <a:buFont typeface="Arial" panose="020B0604020202020204" pitchFamily="34" charset="0"/>
              <a:buChar char="•"/>
            </a:pPr>
            <a:r>
              <a:rPr lang="en-US" dirty="0">
                <a:solidFill>
                  <a:srgbClr val="FFFFFF"/>
                </a:solidFill>
                <a:latin typeface="Segoe UI Light"/>
              </a:rPr>
              <a:t>Count</a:t>
            </a:r>
          </a:p>
          <a:p>
            <a:pPr marL="291388" indent="-291388">
              <a:buFont typeface="Arial" panose="020B0604020202020204" pitchFamily="34" charset="0"/>
              <a:buChar char="•"/>
            </a:pPr>
            <a:r>
              <a:rPr lang="en-US" dirty="0" err="1">
                <a:solidFill>
                  <a:srgbClr val="FFFFFF"/>
                </a:solidFill>
                <a:latin typeface="Segoe UI Light"/>
              </a:rPr>
              <a:t>Avg</a:t>
            </a:r>
            <a:endParaRPr lang="en-US" dirty="0">
              <a:solidFill>
                <a:srgbClr val="FFFFFF"/>
              </a:solidFill>
              <a:latin typeface="Segoe UI Light"/>
            </a:endParaRPr>
          </a:p>
          <a:p>
            <a:pPr marL="291388" indent="-291388">
              <a:buFont typeface="Arial" panose="020B0604020202020204" pitchFamily="34" charset="0"/>
              <a:buChar char="•"/>
            </a:pPr>
            <a:r>
              <a:rPr lang="en-US" dirty="0">
                <a:solidFill>
                  <a:srgbClr val="FFFFFF"/>
                </a:solidFill>
                <a:latin typeface="Segoe UI Light"/>
              </a:rPr>
              <a:t>Min</a:t>
            </a:r>
          </a:p>
          <a:p>
            <a:pPr marL="291388" indent="-291388">
              <a:buFont typeface="Arial" panose="020B0604020202020204" pitchFamily="34" charset="0"/>
              <a:buChar char="•"/>
            </a:pPr>
            <a:r>
              <a:rPr lang="en-US" dirty="0">
                <a:solidFill>
                  <a:srgbClr val="FFFFFF"/>
                </a:solidFill>
                <a:latin typeface="Segoe UI Light"/>
              </a:rPr>
              <a:t>Max</a:t>
            </a:r>
          </a:p>
          <a:p>
            <a:pPr marL="291388" indent="-291388">
              <a:buFont typeface="Arial" panose="020B0604020202020204" pitchFamily="34" charset="0"/>
              <a:buChar char="•"/>
            </a:pPr>
            <a:r>
              <a:rPr lang="en-US" dirty="0" err="1">
                <a:solidFill>
                  <a:srgbClr val="FFFFFF"/>
                </a:solidFill>
                <a:latin typeface="Segoe UI Light"/>
              </a:rPr>
              <a:t>StDev</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StDevP</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a:t>
            </a:r>
            <a:endParaRPr lang="en-US" dirty="0">
              <a:solidFill>
                <a:srgbClr val="FFFFFF"/>
              </a:solidFill>
              <a:latin typeface="Segoe UI Light"/>
            </a:endParaRPr>
          </a:p>
          <a:p>
            <a:pPr marL="291388" indent="-291388">
              <a:buFont typeface="Arial" panose="020B0604020202020204" pitchFamily="34" charset="0"/>
              <a:buChar char="•"/>
            </a:pPr>
            <a:r>
              <a:rPr lang="en-US" dirty="0" err="1">
                <a:solidFill>
                  <a:srgbClr val="FFFFFF"/>
                </a:solidFill>
                <a:latin typeface="Segoe UI Light"/>
              </a:rPr>
              <a:t>VarP</a:t>
            </a:r>
            <a:endParaRPr lang="en-US" dirty="0">
              <a:solidFill>
                <a:srgbClr val="FFFFFF"/>
              </a:solidFill>
              <a:latin typeface="Segoe UI Light"/>
            </a:endParaRPr>
          </a:p>
        </p:txBody>
      </p:sp>
      <p:sp>
        <p:nvSpPr>
          <p:cNvPr id="9" name="TextBox 8"/>
          <p:cNvSpPr txBox="1"/>
          <p:nvPr/>
        </p:nvSpPr>
        <p:spPr>
          <a:xfrm>
            <a:off x="8602492" y="4471786"/>
            <a:ext cx="1945789" cy="1761701"/>
          </a:xfrm>
          <a:prstGeom prst="rect">
            <a:avLst/>
          </a:prstGeom>
          <a:noFill/>
        </p:spPr>
        <p:txBody>
          <a:bodyPr wrap="none" lIns="0" tIns="0" rIns="0" bIns="0" rtlCol="0">
            <a:spAutoFit/>
          </a:bodyPr>
          <a:lstStyle/>
          <a:p>
            <a:r>
              <a:rPr lang="en-US" sz="2448" b="1" spc="-72" dirty="0">
                <a:solidFill>
                  <a:srgbClr val="FFFFFF"/>
                </a:solidFill>
                <a:latin typeface="Segoe UI Light"/>
              </a:rPr>
              <a:t>String Functions</a:t>
            </a:r>
          </a:p>
          <a:p>
            <a:pPr marL="342834" indent="-342834">
              <a:buFont typeface="Arial" panose="020B0604020202020204" pitchFamily="34" charset="0"/>
              <a:buChar char="•"/>
            </a:pPr>
            <a:r>
              <a:rPr lang="en-US" dirty="0">
                <a:solidFill>
                  <a:srgbClr val="FFFFFF"/>
                </a:solidFill>
                <a:latin typeface="Segoe UI Light"/>
              </a:rPr>
              <a:t>Len</a:t>
            </a:r>
          </a:p>
          <a:p>
            <a:pPr marL="342834" indent="-342834">
              <a:buFont typeface="Arial" panose="020B0604020202020204" pitchFamily="34" charset="0"/>
              <a:buChar char="•"/>
            </a:pPr>
            <a:r>
              <a:rPr lang="en-US" dirty="0" err="1">
                <a:solidFill>
                  <a:srgbClr val="FFFFFF"/>
                </a:solidFill>
                <a:latin typeface="Segoe UI Light"/>
              </a:rPr>
              <a:t>Concat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CharIndex</a:t>
            </a:r>
            <a:endParaRPr lang="en-US" dirty="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Substring</a:t>
            </a:r>
          </a:p>
          <a:p>
            <a:pPr marL="342834" indent="-342834">
              <a:buFont typeface="Arial" panose="020B0604020202020204" pitchFamily="34" charset="0"/>
              <a:buChar char="•"/>
            </a:pPr>
            <a:r>
              <a:rPr lang="en-US" dirty="0" err="1">
                <a:solidFill>
                  <a:srgbClr val="FFFFFF"/>
                </a:solidFill>
                <a:latin typeface="Segoe UI Light"/>
              </a:rPr>
              <a:t>PatIndex</a:t>
            </a:r>
            <a:endParaRPr lang="en-US" dirty="0">
              <a:solidFill>
                <a:srgbClr val="FFFFFF"/>
              </a:solidFill>
              <a:latin typeface="Segoe UI Light"/>
            </a:endParaRPr>
          </a:p>
        </p:txBody>
      </p:sp>
      <p:sp>
        <p:nvSpPr>
          <p:cNvPr id="10" name="TextBox 9"/>
          <p:cNvSpPr txBox="1"/>
          <p:nvPr/>
        </p:nvSpPr>
        <p:spPr>
          <a:xfrm>
            <a:off x="4125889" y="4259262"/>
            <a:ext cx="2370072" cy="936218"/>
          </a:xfrm>
          <a:prstGeom prst="rect">
            <a:avLst/>
          </a:prstGeom>
          <a:noFill/>
        </p:spPr>
        <p:txBody>
          <a:bodyPr wrap="none" lIns="0" tIns="0" rIns="0" bIns="0" rtlCol="0">
            <a:spAutoFit/>
          </a:bodyPr>
          <a:lstStyle/>
          <a:p>
            <a:r>
              <a:rPr lang="en-US" sz="2448" b="1" spc="-72" dirty="0" smtClean="0">
                <a:solidFill>
                  <a:srgbClr val="FFFFFF"/>
                </a:solidFill>
                <a:latin typeface="Segoe UI Light"/>
              </a:rPr>
              <a:t>Temporal Functions</a:t>
            </a:r>
            <a:endParaRPr lang="en-US" sz="1836" spc="-72" dirty="0" smtClean="0">
              <a:solidFill>
                <a:srgbClr val="FFFFFF"/>
              </a:solidFill>
              <a:latin typeface="Segoe UI Light"/>
            </a:endParaRPr>
          </a:p>
          <a:p>
            <a:pPr marL="342834" indent="-342834">
              <a:buFont typeface="Arial" panose="020B0604020202020204" pitchFamily="34" charset="0"/>
              <a:buChar char="•"/>
            </a:pPr>
            <a:r>
              <a:rPr lang="en-US" dirty="0">
                <a:solidFill>
                  <a:srgbClr val="FFFFFF"/>
                </a:solidFill>
                <a:latin typeface="Segoe UI Light"/>
              </a:rPr>
              <a:t>Lag</a:t>
            </a:r>
            <a:r>
              <a:rPr lang="en-US" sz="1836" spc="-72" dirty="0" smtClean="0">
                <a:solidFill>
                  <a:srgbClr val="FFFFFF"/>
                </a:solidFill>
                <a:latin typeface="Segoe UI Light"/>
              </a:rPr>
              <a:t>, </a:t>
            </a:r>
            <a:r>
              <a:rPr lang="en-US" dirty="0" err="1">
                <a:solidFill>
                  <a:srgbClr val="FFFFFF"/>
                </a:solidFill>
                <a:latin typeface="Segoe UI Light"/>
              </a:rPr>
              <a:t>IsFirst</a:t>
            </a:r>
            <a:endParaRPr lang="en-US" dirty="0">
              <a:solidFill>
                <a:srgbClr val="FFFFFF"/>
              </a:solidFill>
              <a:latin typeface="Segoe UI Light"/>
            </a:endParaRPr>
          </a:p>
          <a:p>
            <a:pPr marL="342834" indent="-342834">
              <a:buFont typeface="Arial" panose="020B0604020202020204" pitchFamily="34" charset="0"/>
              <a:buChar char="•"/>
            </a:pPr>
            <a:r>
              <a:rPr lang="en-US" dirty="0" err="1">
                <a:solidFill>
                  <a:srgbClr val="FFFFFF"/>
                </a:solidFill>
                <a:latin typeface="Segoe UI Light"/>
              </a:rPr>
              <a:t>CollectTop</a:t>
            </a:r>
            <a:endParaRPr lang="en-US" dirty="0">
              <a:solidFill>
                <a:srgbClr val="FFFFFF"/>
              </a:solidFill>
              <a:latin typeface="Segoe UI Light"/>
            </a:endParaRPr>
          </a:p>
        </p:txBody>
      </p:sp>
    </p:spTree>
    <p:extLst>
      <p:ext uri="{BB962C8B-B14F-4D97-AF65-F5344CB8AC3E}">
        <p14:creationId xmlns:p14="http://schemas.microsoft.com/office/powerpoint/2010/main" val="208517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621824" y="1236493"/>
            <a:ext cx="9330213" cy="5134465"/>
          </a:xfrm>
          <a:prstGeom prst="rect">
            <a:avLst/>
          </a:prstGeom>
        </p:spPr>
        <p:txBody>
          <a:bodyPr/>
          <a:lstStyle>
            <a:lvl1pPr marL="0" indent="0" algn="l" defTabSz="914400" rtl="0" eaLnBrk="1" latinLnBrk="0" hangingPunct="1">
              <a:spcBef>
                <a:spcPct val="20000"/>
              </a:spcBef>
              <a:buFont typeface="Arial"/>
              <a:buNone/>
              <a:defRPr sz="2400" kern="1200">
                <a:solidFill>
                  <a:schemeClr val="tx1"/>
                </a:solidFill>
                <a:latin typeface="+mn-lt"/>
                <a:ea typeface="+mn-ea"/>
                <a:cs typeface="+mn-cs"/>
              </a:defRPr>
            </a:lvl1pPr>
            <a:lvl2pPr marL="342900" indent="-342900" algn="l" defTabSz="914400" rtl="0" eaLnBrk="1" latinLnBrk="0" hangingPunct="1">
              <a:spcBef>
                <a:spcPct val="20000"/>
              </a:spcBef>
              <a:buClr>
                <a:schemeClr val="accent4"/>
              </a:buClr>
              <a:buFont typeface="Arial"/>
              <a:buChar char="•"/>
              <a:defRPr lang="en-US" sz="2000" kern="1200" dirty="0" smtClean="0">
                <a:solidFill>
                  <a:schemeClr val="tx1"/>
                </a:solidFill>
                <a:latin typeface="Century Gothic"/>
                <a:ea typeface="+mn-ea"/>
                <a:cs typeface="+mn-cs"/>
              </a:defRPr>
            </a:lvl2pPr>
            <a:lvl3pPr marL="638175"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3pPr>
            <a:lvl4pPr marL="922338"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4pPr>
            <a:lvl5pPr marL="1189038" indent="-342900" algn="l" defTabSz="914400" rtl="0" eaLnBrk="1" latinLnBrk="0" hangingPunct="1">
              <a:spcBef>
                <a:spcPct val="20000"/>
              </a:spcBef>
              <a:buClr>
                <a:schemeClr val="accent4"/>
              </a:buClr>
              <a:buFont typeface="Arial"/>
              <a:buChar char="•"/>
              <a:defRPr lang="en-US" sz="1800" kern="1200" dirty="0">
                <a:solidFill>
                  <a:schemeClr val="tx1"/>
                </a:solidFill>
                <a:latin typeface="Century Gothic"/>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64" dirty="0">
                <a:solidFill>
                  <a:srgbClr val="7FBA00"/>
                </a:solidFill>
              </a:rPr>
              <a:t>Stream Analytics is priced on two variables</a:t>
            </a:r>
            <a:r>
              <a:rPr lang="en-US" sz="3264" dirty="0" smtClean="0">
                <a:solidFill>
                  <a:srgbClr val="7FBA00"/>
                </a:solidFill>
              </a:rPr>
              <a:t>:</a:t>
            </a:r>
            <a:endParaRPr lang="en-US" dirty="0" smtClean="0">
              <a:solidFill>
                <a:srgbClr val="404040"/>
              </a:solidFill>
            </a:endParaRPr>
          </a:p>
          <a:p>
            <a:pPr lvl="1">
              <a:buClr>
                <a:srgbClr val="FFFFFF">
                  <a:lumMod val="50000"/>
                </a:srgbClr>
              </a:buClr>
            </a:pPr>
            <a:r>
              <a:rPr sz="2400" b="1">
                <a:solidFill>
                  <a:srgbClr val="FFFFFF"/>
                </a:solidFill>
                <a:latin typeface="Segoe UI"/>
              </a:rPr>
              <a:t>Volume of data </a:t>
            </a:r>
            <a:r>
              <a:rPr sz="2400">
                <a:solidFill>
                  <a:srgbClr val="FFFFFF"/>
                </a:solidFill>
                <a:latin typeface="Segoe UI"/>
              </a:rPr>
              <a:t>processed </a:t>
            </a:r>
          </a:p>
          <a:p>
            <a:pPr lvl="1">
              <a:buClr>
                <a:srgbClr val="FFFFFF">
                  <a:lumMod val="50000"/>
                </a:srgbClr>
              </a:buClr>
            </a:pPr>
            <a:r>
              <a:rPr sz="2400" b="1">
                <a:solidFill>
                  <a:srgbClr val="FFFFFF"/>
                </a:solidFill>
                <a:latin typeface="Segoe UI"/>
              </a:rPr>
              <a:t>Streaming units </a:t>
            </a:r>
            <a:r>
              <a:rPr sz="2400">
                <a:solidFill>
                  <a:srgbClr val="FFFFFF"/>
                </a:solidFill>
                <a:latin typeface="Segoe UI"/>
              </a:rPr>
              <a:t>required to process the data stream</a:t>
            </a:r>
          </a:p>
          <a:p>
            <a:endParaRPr lang="en-US" sz="3264" dirty="0">
              <a:solidFill>
                <a:srgbClr val="404040"/>
              </a:solidFill>
            </a:endParaRPr>
          </a:p>
        </p:txBody>
      </p:sp>
      <p:graphicFrame>
        <p:nvGraphicFramePr>
          <p:cNvPr id="5" name="Table 4"/>
          <p:cNvGraphicFramePr>
            <a:graphicFrameLocks noGrp="1"/>
          </p:cNvGraphicFramePr>
          <p:nvPr>
            <p:extLst/>
          </p:nvPr>
        </p:nvGraphicFramePr>
        <p:xfrm>
          <a:off x="731837" y="3040062"/>
          <a:ext cx="8610600" cy="2286001"/>
        </p:xfrm>
        <a:graphic>
          <a:graphicData uri="http://schemas.openxmlformats.org/drawingml/2006/table">
            <a:tbl>
              <a:tblPr firstRow="1" firstCol="1" bandRow="1">
                <a:tableStyleId>{5C22544A-7EE6-4342-B048-85BDC9FD1C3A}</a:tableStyleId>
              </a:tblPr>
              <a:tblGrid>
                <a:gridCol w="6457952"/>
                <a:gridCol w="2152648"/>
              </a:tblGrid>
              <a:tr h="449355">
                <a:tc>
                  <a:txBody>
                    <a:bodyPr/>
                    <a:lstStyle/>
                    <a:p>
                      <a:pPr marL="0" marR="0" algn="ctr">
                        <a:lnSpc>
                          <a:spcPct val="107000"/>
                        </a:lnSpc>
                        <a:spcBef>
                          <a:spcPts val="0"/>
                        </a:spcBef>
                        <a:spcAft>
                          <a:spcPts val="0"/>
                        </a:spcAft>
                      </a:pPr>
                      <a:r>
                        <a:rPr lang="en-US" sz="1600" dirty="0">
                          <a:solidFill>
                            <a:schemeClr val="bg1"/>
                          </a:solidFill>
                          <a:effectLst/>
                        </a:rPr>
                        <a:t>Meter</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smtClean="0">
                          <a:solidFill>
                            <a:schemeClr val="bg1"/>
                          </a:solidFill>
                          <a:effectLst/>
                        </a:rPr>
                        <a:t>Price (USD)</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918323">
                <a:tc>
                  <a:txBody>
                    <a:bodyPr/>
                    <a:lstStyle/>
                    <a:p>
                      <a:pPr marL="466371" marR="0" lvl="1">
                        <a:lnSpc>
                          <a:spcPct val="107000"/>
                        </a:lnSpc>
                        <a:spcBef>
                          <a:spcPts val="0"/>
                        </a:spcBef>
                        <a:spcAft>
                          <a:spcPts val="0"/>
                        </a:spcAft>
                      </a:pPr>
                      <a:r>
                        <a:rPr lang="en-US" sz="1600" dirty="0">
                          <a:solidFill>
                            <a:schemeClr val="bg1"/>
                          </a:solidFill>
                          <a:effectLst/>
                        </a:rPr>
                        <a:t>Volume of Data Processed</a:t>
                      </a:r>
                    </a:p>
                    <a:p>
                      <a:pPr marL="809271" marR="0" lvl="1" indent="-342900">
                        <a:lnSpc>
                          <a:spcPct val="107000"/>
                        </a:lnSpc>
                        <a:spcBef>
                          <a:spcPts val="0"/>
                        </a:spcBef>
                        <a:spcAft>
                          <a:spcPts val="0"/>
                        </a:spcAft>
                        <a:buFont typeface="Symbol" panose="05050102010706020507" pitchFamily="18" charset="2"/>
                        <a:buChar char=""/>
                      </a:pPr>
                      <a:r>
                        <a:rPr lang="en-US" sz="1600" dirty="0">
                          <a:solidFill>
                            <a:schemeClr val="bg1"/>
                          </a:solidFill>
                          <a:effectLst/>
                        </a:rPr>
                        <a:t>Volume of data processed by the streaming job (in GB)</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solidFill>
                            <a:schemeClr val="bg1"/>
                          </a:solidFill>
                          <a:effectLst/>
                        </a:rPr>
                        <a:t>$.</a:t>
                      </a:r>
                      <a:r>
                        <a:rPr lang="en-US" sz="1600" dirty="0" smtClean="0">
                          <a:solidFill>
                            <a:schemeClr val="bg1"/>
                          </a:solidFill>
                          <a:effectLst/>
                        </a:rPr>
                        <a:t>001 per</a:t>
                      </a:r>
                      <a:r>
                        <a:rPr lang="en-US" sz="1600" baseline="0" dirty="0" smtClean="0">
                          <a:solidFill>
                            <a:schemeClr val="bg1"/>
                          </a:solidFill>
                          <a:effectLst/>
                        </a:rPr>
                        <a:t> </a:t>
                      </a:r>
                      <a:r>
                        <a:rPr lang="en-US" sz="1600" dirty="0" smtClean="0">
                          <a:solidFill>
                            <a:schemeClr val="bg1"/>
                          </a:solidFill>
                          <a:effectLst/>
                        </a:rPr>
                        <a:t>GB</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918323">
                <a:tc>
                  <a:txBody>
                    <a:bodyPr/>
                    <a:lstStyle/>
                    <a:p>
                      <a:pPr marL="466371" marR="0" lvl="1">
                        <a:lnSpc>
                          <a:spcPct val="107000"/>
                        </a:lnSpc>
                        <a:spcBef>
                          <a:spcPts val="0"/>
                        </a:spcBef>
                        <a:spcAft>
                          <a:spcPts val="0"/>
                        </a:spcAft>
                      </a:pPr>
                      <a:r>
                        <a:rPr lang="en-US" sz="1600" dirty="0">
                          <a:solidFill>
                            <a:schemeClr val="bg1"/>
                          </a:solidFill>
                          <a:effectLst/>
                        </a:rPr>
                        <a:t>Streaming Unit</a:t>
                      </a:r>
                    </a:p>
                    <a:p>
                      <a:pPr marL="809271" marR="0" lvl="1" indent="-342900">
                        <a:lnSpc>
                          <a:spcPct val="107000"/>
                        </a:lnSpc>
                        <a:spcBef>
                          <a:spcPts val="0"/>
                        </a:spcBef>
                        <a:spcAft>
                          <a:spcPts val="0"/>
                        </a:spcAft>
                        <a:buFont typeface="Symbol" panose="05050102010706020507" pitchFamily="18" charset="2"/>
                        <a:buChar char=""/>
                      </a:pPr>
                      <a:r>
                        <a:rPr lang="en-US" sz="1600" dirty="0">
                          <a:solidFill>
                            <a:schemeClr val="bg1"/>
                          </a:solidFill>
                          <a:effectLst/>
                        </a:rPr>
                        <a:t>Blended measure of </a:t>
                      </a:r>
                      <a:r>
                        <a:rPr lang="en-US" sz="1600" dirty="0" smtClean="0">
                          <a:solidFill>
                            <a:schemeClr val="bg1"/>
                          </a:solidFill>
                          <a:effectLst/>
                        </a:rPr>
                        <a:t>cores, </a:t>
                      </a:r>
                      <a:r>
                        <a:rPr lang="en-US" sz="1600" dirty="0">
                          <a:solidFill>
                            <a:schemeClr val="bg1"/>
                          </a:solidFill>
                          <a:effectLst/>
                        </a:rPr>
                        <a:t>memory, </a:t>
                      </a:r>
                      <a:r>
                        <a:rPr lang="en-US" sz="1600" dirty="0" smtClean="0">
                          <a:solidFill>
                            <a:schemeClr val="bg1"/>
                          </a:solidFill>
                          <a:effectLst/>
                        </a:rPr>
                        <a:t>and bandwidth</a:t>
                      </a:r>
                    </a:p>
                  </a:txBody>
                  <a:tcPr marL="68580" marR="68580" marT="0" marB="0" anchor="ctr"/>
                </a:tc>
                <a:tc>
                  <a:txBody>
                    <a:bodyPr/>
                    <a:lstStyle/>
                    <a:p>
                      <a:pPr marL="0" marR="0" algn="ctr">
                        <a:lnSpc>
                          <a:spcPct val="107000"/>
                        </a:lnSpc>
                        <a:spcBef>
                          <a:spcPts val="0"/>
                        </a:spcBef>
                        <a:spcAft>
                          <a:spcPts val="0"/>
                        </a:spcAft>
                      </a:pPr>
                      <a:r>
                        <a:rPr lang="en-US" sz="1600" dirty="0">
                          <a:solidFill>
                            <a:schemeClr val="bg1"/>
                          </a:solidFill>
                          <a:effectLst/>
                        </a:rPr>
                        <a:t>$</a:t>
                      </a:r>
                      <a:r>
                        <a:rPr lang="en-US" sz="1600" dirty="0" smtClean="0">
                          <a:solidFill>
                            <a:schemeClr val="bg1"/>
                          </a:solidFill>
                          <a:effectLst/>
                        </a:rPr>
                        <a:t>0.031 per</a:t>
                      </a:r>
                      <a:r>
                        <a:rPr lang="en-US" sz="1600" baseline="0" dirty="0" smtClean="0">
                          <a:solidFill>
                            <a:schemeClr val="bg1"/>
                          </a:solidFill>
                          <a:effectLst/>
                        </a:rPr>
                        <a:t> </a:t>
                      </a:r>
                      <a:r>
                        <a:rPr lang="en-US" sz="1600" dirty="0" smtClean="0">
                          <a:solidFill>
                            <a:schemeClr val="bg1"/>
                          </a:solidFill>
                          <a:effectLst/>
                        </a:rPr>
                        <a:t>hour</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6" name="TextBox 5"/>
          <p:cNvSpPr txBox="1"/>
          <p:nvPr/>
        </p:nvSpPr>
        <p:spPr>
          <a:xfrm>
            <a:off x="731837" y="6048998"/>
            <a:ext cx="10820400" cy="572464"/>
          </a:xfrm>
          <a:prstGeom prst="rect">
            <a:avLst/>
          </a:prstGeom>
          <a:noFill/>
        </p:spPr>
        <p:txBody>
          <a:bodyPr wrap="square" lIns="182880" tIns="146304" rIns="182880" bIns="146304" rtlCol="0">
            <a:spAutoFit/>
          </a:bodyPr>
          <a:lstStyle/>
          <a:p>
            <a:pPr>
              <a:lnSpc>
                <a:spcPct val="90000"/>
              </a:lnSpc>
              <a:spcAft>
                <a:spcPts val="600"/>
              </a:spcAft>
            </a:pPr>
            <a:r>
              <a:rPr lang="en-US" sz="2000" i="1" dirty="0">
                <a:solidFill>
                  <a:srgbClr val="FFFFFF"/>
                </a:solidFill>
              </a:rPr>
              <a:t>* Streaming unit is a unit of compute capacity with a maximum throughput of 1MB/s</a:t>
            </a:r>
            <a:endParaRPr lang="en-US" sz="2000" dirty="0">
              <a:solidFill>
                <a:srgbClr val="FFFFFF"/>
              </a:solidFill>
            </a:endParaRPr>
          </a:p>
        </p:txBody>
      </p:sp>
      <p:sp>
        <p:nvSpPr>
          <p:cNvPr id="7" name="Title 1"/>
          <p:cNvSpPr>
            <a:spLocks noGrp="1"/>
          </p:cNvSpPr>
          <p:nvPr>
            <p:ph type="title" idx="4294967295"/>
          </p:nvPr>
        </p:nvSpPr>
        <p:spPr>
          <a:xfrm>
            <a:off x="547688" y="295275"/>
            <a:ext cx="11888787" cy="917575"/>
          </a:xfrm>
        </p:spPr>
        <p:txBody>
          <a:bodyPr/>
          <a:lstStyle/>
          <a:p>
            <a:r>
              <a:rPr lang="en-US" spc="0" dirty="0" smtClean="0"/>
              <a:t>Pricing</a:t>
            </a:r>
            <a:endParaRPr lang="en-US" spc="0" dirty="0"/>
          </a:p>
        </p:txBody>
      </p:sp>
    </p:spTree>
    <p:extLst>
      <p:ext uri="{BB962C8B-B14F-4D97-AF65-F5344CB8AC3E}">
        <p14:creationId xmlns:p14="http://schemas.microsoft.com/office/powerpoint/2010/main" val="248499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655637" y="1236493"/>
            <a:ext cx="11582400" cy="5134465"/>
          </a:xfrm>
          <a:prstGeom prst="rect">
            <a:avLst/>
          </a:prstGeom>
        </p:spPr>
        <p:txBody>
          <a:bodyPr anchor="ctr"/>
          <a:lstStyle>
            <a:lvl1pPr marL="0" indent="0" algn="l" defTabSz="914400" rtl="0" eaLnBrk="1" latinLnBrk="0" hangingPunct="1">
              <a:spcBef>
                <a:spcPct val="20000"/>
              </a:spcBef>
              <a:buFont typeface="Arial"/>
              <a:buNone/>
              <a:defRPr sz="2400" kern="1200">
                <a:solidFill>
                  <a:schemeClr val="tx1"/>
                </a:solidFill>
                <a:latin typeface="+mn-lt"/>
                <a:ea typeface="+mn-ea"/>
                <a:cs typeface="+mn-cs"/>
              </a:defRPr>
            </a:lvl1pPr>
            <a:lvl2pPr marL="342900" indent="-342900" algn="l" defTabSz="914400" rtl="0" eaLnBrk="1" latinLnBrk="0" hangingPunct="1">
              <a:spcBef>
                <a:spcPct val="20000"/>
              </a:spcBef>
              <a:buClr>
                <a:schemeClr val="accent4"/>
              </a:buClr>
              <a:buFont typeface="Arial"/>
              <a:buChar char="•"/>
              <a:defRPr lang="en-US" sz="2000" kern="1200" dirty="0" smtClean="0">
                <a:solidFill>
                  <a:schemeClr val="tx1"/>
                </a:solidFill>
                <a:latin typeface="Century Gothic"/>
                <a:ea typeface="+mn-ea"/>
                <a:cs typeface="+mn-cs"/>
              </a:defRPr>
            </a:lvl2pPr>
            <a:lvl3pPr marL="638175"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3pPr>
            <a:lvl4pPr marL="922338" indent="-342900" algn="l" defTabSz="914400" rtl="0" eaLnBrk="1" latinLnBrk="0" hangingPunct="1">
              <a:spcBef>
                <a:spcPct val="20000"/>
              </a:spcBef>
              <a:buClr>
                <a:schemeClr val="accent4"/>
              </a:buClr>
              <a:buFont typeface="Arial"/>
              <a:buChar char="•"/>
              <a:defRPr lang="en-US" sz="1800" kern="1200" dirty="0" smtClean="0">
                <a:solidFill>
                  <a:schemeClr val="tx1"/>
                </a:solidFill>
                <a:latin typeface="Century Gothic"/>
                <a:ea typeface="+mn-ea"/>
                <a:cs typeface="+mn-cs"/>
              </a:defRPr>
            </a:lvl4pPr>
            <a:lvl5pPr marL="1189038" indent="-342900" algn="l" defTabSz="914400" rtl="0" eaLnBrk="1" latinLnBrk="0" hangingPunct="1">
              <a:spcBef>
                <a:spcPct val="20000"/>
              </a:spcBef>
              <a:buClr>
                <a:schemeClr val="accent4"/>
              </a:buClr>
              <a:buFont typeface="Arial"/>
              <a:buChar char="•"/>
              <a:defRPr lang="en-US" sz="1800" kern="1200" dirty="0">
                <a:solidFill>
                  <a:schemeClr val="tx1"/>
                </a:solidFill>
                <a:latin typeface="Century Gothic"/>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BAD80A">
                    <a:lumMod val="75000"/>
                  </a:srgbClr>
                </a:solidFill>
              </a:rPr>
              <a:t>Daily Azure Stream Analytics cost for 1 MB/sec of average processing</a:t>
            </a:r>
          </a:p>
          <a:p>
            <a:endParaRPr lang="en-US" sz="1496" dirty="0">
              <a:solidFill>
                <a:srgbClr val="404040"/>
              </a:solidFill>
            </a:endParaRPr>
          </a:p>
          <a:p>
            <a:r>
              <a:rPr lang="en-US" b="1" u="sng" dirty="0">
                <a:solidFill>
                  <a:srgbClr val="FFFFFF"/>
                </a:solidFill>
              </a:rPr>
              <a:t>Volume of Data Processed Cost -</a:t>
            </a:r>
            <a:endParaRPr lang="en-US" b="1" dirty="0">
              <a:solidFill>
                <a:srgbClr val="FFFFFF"/>
              </a:solidFill>
            </a:endParaRPr>
          </a:p>
          <a:p>
            <a:r>
              <a:rPr lang="en-US" sz="2000" dirty="0">
                <a:solidFill>
                  <a:srgbClr val="FFFFFF"/>
                </a:solidFill>
              </a:rPr>
              <a:t>$</a:t>
            </a:r>
            <a:r>
              <a:rPr lang="en-US" sz="2000" dirty="0" smtClean="0">
                <a:solidFill>
                  <a:srgbClr val="FFFFFF"/>
                </a:solidFill>
              </a:rPr>
              <a:t>0.001 </a:t>
            </a:r>
            <a:r>
              <a:rPr lang="en-US" sz="2000" dirty="0">
                <a:solidFill>
                  <a:srgbClr val="FFFFFF"/>
                </a:solidFill>
              </a:rPr>
              <a:t>/GB * 84.375 GB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0.08  </a:t>
            </a:r>
            <a:r>
              <a:rPr lang="en-US" sz="2000" b="1" i="1" dirty="0" smtClean="0">
                <a:solidFill>
                  <a:srgbClr val="FFFFFF"/>
                </a:solidFill>
              </a:rPr>
              <a:t>per </a:t>
            </a:r>
            <a:r>
              <a:rPr lang="en-US" sz="2000" b="1" i="1" dirty="0">
                <a:solidFill>
                  <a:srgbClr val="FFFFFF"/>
                </a:solidFill>
              </a:rPr>
              <a:t>day</a:t>
            </a:r>
            <a:r>
              <a:rPr lang="en-US" sz="2000" i="1" dirty="0">
                <a:solidFill>
                  <a:srgbClr val="FFFFFF"/>
                </a:solidFill>
              </a:rPr>
              <a:t>, streaming max 1 MB/s non-stop</a:t>
            </a:r>
            <a:endParaRPr lang="en-US" sz="2000" dirty="0">
              <a:solidFill>
                <a:srgbClr val="FFFFFF"/>
              </a:solidFill>
            </a:endParaRPr>
          </a:p>
          <a:p>
            <a:endParaRPr lang="en-US" dirty="0">
              <a:solidFill>
                <a:srgbClr val="FFFFFF"/>
              </a:solidFill>
            </a:endParaRPr>
          </a:p>
          <a:p>
            <a:r>
              <a:rPr lang="en-US" b="1" u="sng" dirty="0">
                <a:solidFill>
                  <a:srgbClr val="FFFFFF"/>
                </a:solidFill>
              </a:rPr>
              <a:t>Streaming Unit Cost -</a:t>
            </a:r>
            <a:endParaRPr lang="en-US" b="1" dirty="0">
              <a:solidFill>
                <a:srgbClr val="FFFFFF"/>
              </a:solidFill>
            </a:endParaRPr>
          </a:p>
          <a:p>
            <a:r>
              <a:rPr lang="en-US" sz="2000" dirty="0">
                <a:solidFill>
                  <a:srgbClr val="FFFFFF"/>
                </a:solidFill>
              </a:rPr>
              <a:t>$.</a:t>
            </a:r>
            <a:r>
              <a:rPr lang="en-US" sz="2000" dirty="0" smtClean="0">
                <a:solidFill>
                  <a:srgbClr val="FFFFFF"/>
                </a:solidFill>
              </a:rPr>
              <a:t>031 </a:t>
            </a:r>
            <a:r>
              <a:rPr lang="en-US" sz="2000" dirty="0">
                <a:solidFill>
                  <a:srgbClr val="FFFFFF"/>
                </a:solidFill>
              </a:rPr>
              <a:t>/</a:t>
            </a:r>
            <a:r>
              <a:rPr lang="en-US" sz="2000" dirty="0" err="1">
                <a:solidFill>
                  <a:srgbClr val="FFFFFF"/>
                </a:solidFill>
              </a:rPr>
              <a:t>hr</a:t>
            </a:r>
            <a:r>
              <a:rPr lang="en-US" sz="2000" dirty="0">
                <a:solidFill>
                  <a:srgbClr val="FFFFFF"/>
                </a:solidFill>
              </a:rPr>
              <a:t> * 24 </a:t>
            </a:r>
            <a:r>
              <a:rPr lang="en-US" sz="2000" dirty="0" err="1">
                <a:solidFill>
                  <a:srgbClr val="FFFFFF"/>
                </a:solidFill>
              </a:rPr>
              <a:t>hrs</a:t>
            </a:r>
            <a:r>
              <a:rPr lang="en-US" sz="2000" dirty="0">
                <a:solidFill>
                  <a:srgbClr val="FFFFFF"/>
                </a:solidFill>
              </a:rPr>
              <a:t> </a:t>
            </a:r>
            <a:r>
              <a:rPr lang="en-US" sz="2000" dirty="0" smtClean="0">
                <a:solidFill>
                  <a:srgbClr val="FFFFFF"/>
                </a:solidFill>
              </a:rPr>
              <a:t>=  </a:t>
            </a:r>
            <a:r>
              <a:rPr lang="en-US" sz="2000" b="1" dirty="0">
                <a:solidFill>
                  <a:srgbClr val="FFFFFF"/>
                </a:solidFill>
              </a:rPr>
              <a:t>$</a:t>
            </a:r>
            <a:r>
              <a:rPr lang="en-US" sz="2000" b="1" dirty="0" smtClean="0">
                <a:solidFill>
                  <a:srgbClr val="FFFFFF"/>
                </a:solidFill>
              </a:rPr>
              <a:t>0.74  </a:t>
            </a:r>
            <a:r>
              <a:rPr lang="en-US" sz="2000" b="1" i="1" dirty="0">
                <a:solidFill>
                  <a:srgbClr val="FFFFFF"/>
                </a:solidFill>
              </a:rPr>
              <a:t>per day</a:t>
            </a:r>
            <a:r>
              <a:rPr lang="en-US" sz="2000" i="1" dirty="0">
                <a:solidFill>
                  <a:srgbClr val="FFFFFF"/>
                </a:solidFill>
              </a:rPr>
              <a:t>,</a:t>
            </a:r>
            <a:r>
              <a:rPr lang="en-US" sz="2000" dirty="0">
                <a:solidFill>
                  <a:srgbClr val="FFFFFF"/>
                </a:solidFill>
              </a:rPr>
              <a:t> </a:t>
            </a:r>
            <a:r>
              <a:rPr lang="en-US" sz="2000" i="1" dirty="0">
                <a:solidFill>
                  <a:srgbClr val="FFFFFF"/>
                </a:solidFill>
              </a:rPr>
              <a:t>for 1 MB/sec max. throughput</a:t>
            </a:r>
          </a:p>
          <a:p>
            <a:endParaRPr lang="en-US" sz="2000" dirty="0">
              <a:solidFill>
                <a:srgbClr val="FFFFFF"/>
              </a:solidFill>
            </a:endParaRPr>
          </a:p>
          <a:p>
            <a:r>
              <a:rPr lang="en-US" b="1" u="sng" dirty="0">
                <a:solidFill>
                  <a:srgbClr val="FFFFFF"/>
                </a:solidFill>
              </a:rPr>
              <a:t>Total cost -</a:t>
            </a:r>
            <a:endParaRPr lang="en-US" b="1" dirty="0">
              <a:solidFill>
                <a:srgbClr val="FFFFFF"/>
              </a:solidFill>
            </a:endParaRPr>
          </a:p>
          <a:p>
            <a:r>
              <a:rPr lang="en-US" sz="2000" dirty="0">
                <a:solidFill>
                  <a:srgbClr val="FFFFFF"/>
                </a:solidFill>
              </a:rPr>
              <a:t>$</a:t>
            </a:r>
            <a:r>
              <a:rPr lang="en-US" sz="2000" dirty="0" smtClean="0">
                <a:solidFill>
                  <a:srgbClr val="FFFFFF"/>
                </a:solidFill>
              </a:rPr>
              <a:t>0.74 </a:t>
            </a:r>
            <a:r>
              <a:rPr lang="en-US" sz="2000" dirty="0">
                <a:solidFill>
                  <a:srgbClr val="FFFFFF"/>
                </a:solidFill>
              </a:rPr>
              <a:t>+ $</a:t>
            </a:r>
            <a:r>
              <a:rPr lang="en-US" sz="2000" dirty="0" smtClean="0">
                <a:solidFill>
                  <a:srgbClr val="FFFFFF"/>
                </a:solidFill>
              </a:rPr>
              <a:t>0.08  =  </a:t>
            </a:r>
            <a:r>
              <a:rPr lang="en-US" sz="2000" b="1" dirty="0">
                <a:solidFill>
                  <a:srgbClr val="FFFFFF"/>
                </a:solidFill>
              </a:rPr>
              <a:t>$</a:t>
            </a:r>
            <a:r>
              <a:rPr lang="en-US" sz="2000" b="1" dirty="0" smtClean="0">
                <a:solidFill>
                  <a:srgbClr val="FFFFFF"/>
                </a:solidFill>
              </a:rPr>
              <a:t>0.82  </a:t>
            </a:r>
            <a:r>
              <a:rPr lang="en-US" sz="2000" b="1" i="1" dirty="0">
                <a:solidFill>
                  <a:srgbClr val="FFFFFF"/>
                </a:solidFill>
              </a:rPr>
              <a:t>per day</a:t>
            </a:r>
            <a:r>
              <a:rPr lang="en-US" sz="2000" dirty="0">
                <a:solidFill>
                  <a:srgbClr val="FFFFFF"/>
                </a:solidFill>
              </a:rPr>
              <a:t>      -or-     </a:t>
            </a:r>
            <a:r>
              <a:rPr lang="en-US" sz="2000" dirty="0" smtClean="0">
                <a:solidFill>
                  <a:srgbClr val="FFFFFF"/>
                </a:solidFill>
              </a:rPr>
              <a:t>~ </a:t>
            </a:r>
            <a:r>
              <a:rPr lang="en-US" b="1" u="sng" dirty="0" smtClean="0">
                <a:solidFill>
                  <a:srgbClr val="FFFFFF"/>
                </a:solidFill>
              </a:rPr>
              <a:t>$25 </a:t>
            </a:r>
            <a:r>
              <a:rPr lang="en-US" b="1" u="sng" dirty="0">
                <a:solidFill>
                  <a:srgbClr val="FFFFFF"/>
                </a:solidFill>
              </a:rPr>
              <a:t>per month</a:t>
            </a:r>
          </a:p>
        </p:txBody>
      </p:sp>
      <p:sp>
        <p:nvSpPr>
          <p:cNvPr id="4" name="Title 1"/>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pc="0">
                <a:gradFill>
                  <a:gsLst>
                    <a:gs pos="1250">
                      <a:srgbClr val="404040"/>
                    </a:gs>
                    <a:gs pos="100000">
                      <a:srgbClr val="404040"/>
                    </a:gs>
                  </a:gsLst>
                  <a:lin ang="5400000" scaled="0"/>
                </a:gradFill>
              </a:rPr>
              <a:t>Example Pricing</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4184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0" cstate="screen">
            <a:extLst>
              <a:ext uri="{28A0092B-C50C-407E-A947-70E740481C1C}">
                <a14:useLocalDpi xmlns:a14="http://schemas.microsoft.com/office/drawing/2010/main" val="0"/>
              </a:ext>
            </a:extLst>
          </a:blip>
          <a:srcRect t="8134" b="1047"/>
          <a:stretch/>
        </p:blipFill>
        <p:spPr>
          <a:xfrm>
            <a:off x="275163" y="2034446"/>
            <a:ext cx="2925666" cy="1874254"/>
          </a:xfrm>
          <a:prstGeom prst="rect">
            <a:avLst/>
          </a:prstGeom>
        </p:spPr>
      </p:pic>
      <p:pic>
        <p:nvPicPr>
          <p:cNvPr id="19" name="Picture 18"/>
          <p:cNvPicPr>
            <a:picLocks noChangeAspect="1"/>
          </p:cNvPicPr>
          <p:nvPr/>
        </p:nvPicPr>
        <p:blipFill rotWithShape="1">
          <a:blip r:embed="rId11" cstate="screen">
            <a:extLst>
              <a:ext uri="{28A0092B-C50C-407E-A947-70E740481C1C}">
                <a14:useLocalDpi xmlns:a14="http://schemas.microsoft.com/office/drawing/2010/main" val="0"/>
              </a:ext>
            </a:extLst>
          </a:blip>
          <a:srcRect l="14116" t="22004" r="6757" b="6265"/>
          <a:stretch/>
        </p:blipFill>
        <p:spPr>
          <a:xfrm>
            <a:off x="6218098" y="2034446"/>
            <a:ext cx="2925666" cy="1874254"/>
          </a:xfrm>
          <a:prstGeom prst="rect">
            <a:avLst/>
          </a:prstGeom>
        </p:spPr>
      </p:pic>
      <p:pic>
        <p:nvPicPr>
          <p:cNvPr id="21" name="Picture 20"/>
          <p:cNvPicPr>
            <a:picLocks noChangeAspect="1"/>
          </p:cNvPicPr>
          <p:nvPr/>
        </p:nvPicPr>
        <p:blipFill rotWithShape="1">
          <a:blip r:embed="rId12" cstate="screen">
            <a:extLst>
              <a:ext uri="{28A0092B-C50C-407E-A947-70E740481C1C}">
                <a14:useLocalDpi xmlns:a14="http://schemas.microsoft.com/office/drawing/2010/main" val="0"/>
              </a:ext>
            </a:extLst>
          </a:blip>
          <a:srcRect t="5933" r="10927" b="9443"/>
          <a:stretch/>
        </p:blipFill>
        <p:spPr>
          <a:xfrm>
            <a:off x="9189300" y="2034446"/>
            <a:ext cx="2971378" cy="1874254"/>
          </a:xfrm>
          <a:prstGeom prst="rect">
            <a:avLst/>
          </a:prstGeom>
        </p:spPr>
      </p:pic>
      <p:pic>
        <p:nvPicPr>
          <p:cNvPr id="25" name="Picture 24"/>
          <p:cNvPicPr>
            <a:picLocks noChangeAspect="1"/>
          </p:cNvPicPr>
          <p:nvPr/>
        </p:nvPicPr>
        <p:blipFill rotWithShape="1">
          <a:blip r:embed="rId13" cstate="screen">
            <a:extLst>
              <a:ext uri="{28A0092B-C50C-407E-A947-70E740481C1C}">
                <a14:useLocalDpi xmlns:a14="http://schemas.microsoft.com/office/drawing/2010/main" val="0"/>
              </a:ext>
            </a:extLst>
          </a:blip>
          <a:srcRect t="32939" r="30709" b="444"/>
          <a:stretch/>
        </p:blipFill>
        <p:spPr>
          <a:xfrm>
            <a:off x="3246565" y="4777227"/>
            <a:ext cx="2925666" cy="1874254"/>
          </a:xfrm>
          <a:prstGeom prst="rect">
            <a:avLst/>
          </a:prstGeom>
          <a:noFill/>
          <a:ln>
            <a:noFill/>
          </a:ln>
        </p:spPr>
      </p:pic>
      <p:pic>
        <p:nvPicPr>
          <p:cNvPr id="27" name="Picture 26"/>
          <p:cNvPicPr>
            <a:picLocks noChangeAspect="1"/>
          </p:cNvPicPr>
          <p:nvPr/>
        </p:nvPicPr>
        <p:blipFill rotWithShape="1">
          <a:blip r:embed="rId14" cstate="screen">
            <a:extLst>
              <a:ext uri="{28A0092B-C50C-407E-A947-70E740481C1C}">
                <a14:useLocalDpi xmlns:a14="http://schemas.microsoft.com/office/drawing/2010/main" val="0"/>
              </a:ext>
            </a:extLst>
          </a:blip>
          <a:srcRect l="9497" t="16373" r="11311" b="9102"/>
          <a:stretch/>
        </p:blipFill>
        <p:spPr>
          <a:xfrm>
            <a:off x="6217968" y="4777227"/>
            <a:ext cx="2925666" cy="1874254"/>
          </a:xfrm>
          <a:prstGeom prst="rect">
            <a:avLst/>
          </a:prstGeom>
        </p:spPr>
      </p:pic>
      <p:pic>
        <p:nvPicPr>
          <p:cNvPr id="29" name="Picture 28"/>
          <p:cNvPicPr>
            <a:picLocks noChangeAspect="1"/>
          </p:cNvPicPr>
          <p:nvPr/>
        </p:nvPicPr>
        <p:blipFill rotWithShape="1">
          <a:blip r:embed="rId15" cstate="screen">
            <a:extLst>
              <a:ext uri="{28A0092B-C50C-407E-A947-70E740481C1C}">
                <a14:useLocalDpi xmlns:a14="http://schemas.microsoft.com/office/drawing/2010/main" val="0"/>
              </a:ext>
            </a:extLst>
          </a:blip>
          <a:srcRect t="1269" b="1269"/>
          <a:stretch/>
        </p:blipFill>
        <p:spPr>
          <a:xfrm>
            <a:off x="9189372" y="4777227"/>
            <a:ext cx="2971378" cy="1874254"/>
          </a:xfrm>
          <a:prstGeom prst="rect">
            <a:avLst/>
          </a:prstGeom>
        </p:spPr>
      </p:pic>
      <p:pic>
        <p:nvPicPr>
          <p:cNvPr id="9" name="Picture 8"/>
          <p:cNvPicPr>
            <a:picLocks noChangeAspect="1"/>
          </p:cNvPicPr>
          <p:nvPr/>
        </p:nvPicPr>
        <p:blipFill rotWithShape="1">
          <a:blip r:embed="rId16" cstate="screen">
            <a:extLst>
              <a:ext uri="{28A0092B-C50C-407E-A947-70E740481C1C}">
                <a14:useLocalDpi xmlns:a14="http://schemas.microsoft.com/office/drawing/2010/main" val="0"/>
              </a:ext>
            </a:extLst>
          </a:blip>
          <a:srcRect t="-3821" b="3821"/>
          <a:stretch/>
        </p:blipFill>
        <p:spPr>
          <a:xfrm>
            <a:off x="275163" y="4702760"/>
            <a:ext cx="2925666" cy="1948721"/>
          </a:xfrm>
          <a:prstGeom prst="rect">
            <a:avLst/>
          </a:prstGeom>
        </p:spPr>
      </p:pic>
      <p:pic>
        <p:nvPicPr>
          <p:cNvPr id="10" name="Picture 9"/>
          <p:cNvPicPr>
            <a:picLocks noChangeAspect="1"/>
          </p:cNvPicPr>
          <p:nvPr/>
        </p:nvPicPr>
        <p:blipFill rotWithShape="1">
          <a:blip r:embed="rId17" cstate="screen">
            <a:extLst>
              <a:ext uri="{28A0092B-C50C-407E-A947-70E740481C1C}">
                <a14:useLocalDpi xmlns:a14="http://schemas.microsoft.com/office/drawing/2010/main" val="0"/>
              </a:ext>
            </a:extLst>
          </a:blip>
          <a:srcRect t="-6250" b="6250"/>
          <a:stretch/>
        </p:blipFill>
        <p:spPr>
          <a:xfrm>
            <a:off x="3246824" y="1714451"/>
            <a:ext cx="2925666" cy="2194249"/>
          </a:xfrm>
          <a:prstGeom prst="rect">
            <a:avLst/>
          </a:prstGeom>
        </p:spPr>
      </p:pic>
      <p:sp>
        <p:nvSpPr>
          <p:cNvPr id="2" name="Title 1"/>
          <p:cNvSpPr>
            <a:spLocks noGrp="1"/>
          </p:cNvSpPr>
          <p:nvPr>
            <p:ph type="title"/>
          </p:nvPr>
        </p:nvSpPr>
        <p:spPr>
          <a:xfrm>
            <a:off x="275482" y="295730"/>
            <a:ext cx="11887101" cy="917445"/>
          </a:xfrm>
        </p:spPr>
        <p:txBody>
          <a:bodyPr/>
          <a:lstStyle/>
          <a:p>
            <a:r>
              <a:rPr lang="en-US" dirty="0" smtClean="0"/>
              <a:t>What are customers wanting to do?</a:t>
            </a:r>
            <a:endParaRPr lang="en-US" dirty="0"/>
          </a:p>
        </p:txBody>
      </p:sp>
      <p:sp>
        <p:nvSpPr>
          <p:cNvPr id="24" name="Rectangle 23"/>
          <p:cNvSpPr>
            <a:spLocks/>
          </p:cNvSpPr>
          <p:nvPr>
            <p:custDataLst>
              <p:tags r:id="rId1"/>
            </p:custDataLst>
          </p:nvPr>
        </p:nvSpPr>
        <p:spPr bwMode="auto">
          <a:xfrm>
            <a:off x="275163" y="3954393"/>
            <a:ext cx="2925666" cy="8228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246565" y="3954393"/>
            <a:ext cx="2925666" cy="8228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91427"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CRM alerting sales with customer scenario</a:t>
            </a:r>
          </a:p>
        </p:txBody>
      </p:sp>
      <p:sp>
        <p:nvSpPr>
          <p:cNvPr id="28" name="Rectangle 27"/>
          <p:cNvSpPr>
            <a:spLocks/>
          </p:cNvSpPr>
          <p:nvPr>
            <p:custDataLst>
              <p:tags r:id="rId3"/>
            </p:custDataLst>
          </p:nvPr>
        </p:nvSpPr>
        <p:spPr bwMode="auto">
          <a:xfrm>
            <a:off x="6217968" y="3954393"/>
            <a:ext cx="2925666" cy="8228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Data and identity protection services</a:t>
            </a:r>
          </a:p>
        </p:txBody>
      </p:sp>
      <p:sp>
        <p:nvSpPr>
          <p:cNvPr id="30" name="Rectangle 29"/>
          <p:cNvSpPr>
            <a:spLocks/>
          </p:cNvSpPr>
          <p:nvPr>
            <p:custDataLst>
              <p:tags r:id="rId4"/>
            </p:custDataLst>
          </p:nvPr>
        </p:nvSpPr>
        <p:spPr bwMode="auto">
          <a:xfrm>
            <a:off x="9189372" y="3954393"/>
            <a:ext cx="2971378" cy="822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Real-time financial sales tracking</a:t>
            </a:r>
          </a:p>
        </p:txBody>
      </p:sp>
      <p:sp>
        <p:nvSpPr>
          <p:cNvPr id="5" name="Rectangle 4"/>
          <p:cNvSpPr>
            <a:spLocks/>
          </p:cNvSpPr>
          <p:nvPr>
            <p:custDataLst>
              <p:tags r:id="rId5"/>
            </p:custDataLst>
          </p:nvPr>
        </p:nvSpPr>
        <p:spPr bwMode="auto">
          <a:xfrm>
            <a:off x="275163" y="1211612"/>
            <a:ext cx="2925666" cy="822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218098" y="1211612"/>
            <a:ext cx="2925666" cy="8228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189371" y="1211612"/>
            <a:ext cx="2971306" cy="8228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Real-time financial portfolio alerts</a:t>
            </a:r>
          </a:p>
        </p:txBody>
      </p:sp>
      <p:sp>
        <p:nvSpPr>
          <p:cNvPr id="23" name="Rectangle 22"/>
          <p:cNvSpPr>
            <a:spLocks/>
          </p:cNvSpPr>
          <p:nvPr>
            <p:custDataLst>
              <p:tags r:id="rId8"/>
            </p:custDataLst>
          </p:nvPr>
        </p:nvSpPr>
        <p:spPr bwMode="auto">
          <a:xfrm>
            <a:off x="3246824" y="1211612"/>
            <a:ext cx="2925666" cy="8228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22">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Connected car scenario</a:t>
            </a:r>
          </a:p>
        </p:txBody>
      </p:sp>
    </p:spTree>
    <p:extLst>
      <p:ext uri="{BB962C8B-B14F-4D97-AF65-F5344CB8AC3E}">
        <p14:creationId xmlns:p14="http://schemas.microsoft.com/office/powerpoint/2010/main" val="210282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655637" y="1744662"/>
            <a:ext cx="11506200" cy="5952399"/>
          </a:xfrm>
        </p:spPr>
        <p:txBody>
          <a:bodyPr/>
          <a:lstStyle/>
          <a:p>
            <a:r>
              <a:rPr lang="en-US" dirty="0" smtClean="0"/>
              <a:t>Data in Motion </a:t>
            </a:r>
            <a:r>
              <a:rPr lang="en-US" sz="2800" dirty="0" smtClean="0"/>
              <a:t>(aka into the </a:t>
            </a:r>
            <a:r>
              <a:rPr lang="en-US" sz="2800" dirty="0" err="1" smtClean="0"/>
              <a:t>dangerzone</a:t>
            </a:r>
            <a:r>
              <a:rPr lang="en-US" sz="2800" dirty="0" smtClean="0"/>
              <a:t>)</a:t>
            </a:r>
          </a:p>
          <a:p>
            <a:r>
              <a:rPr lang="en-US" dirty="0" smtClean="0"/>
              <a:t>Demo </a:t>
            </a:r>
            <a:r>
              <a:rPr lang="en-US" sz="2800" dirty="0" smtClean="0"/>
              <a:t>(aka I feel the need!)</a:t>
            </a:r>
            <a:endParaRPr lang="en-US" sz="2800" dirty="0"/>
          </a:p>
          <a:p>
            <a:r>
              <a:rPr lang="en-US" dirty="0" smtClean="0"/>
              <a:t>Concepts </a:t>
            </a:r>
            <a:r>
              <a:rPr lang="en-US" sz="2800" dirty="0" smtClean="0"/>
              <a:t>(aka What the hell did I just see)</a:t>
            </a:r>
          </a:p>
          <a:p>
            <a:r>
              <a:rPr lang="en-US" dirty="0" smtClean="0"/>
              <a:t>Peeling apart the demo </a:t>
            </a:r>
            <a:r>
              <a:rPr lang="en-US" sz="2800" dirty="0" smtClean="0"/>
              <a:t>(aka </a:t>
            </a:r>
            <a:r>
              <a:rPr lang="en-US" sz="2800" dirty="0" err="1" smtClean="0"/>
              <a:t>Goooooose</a:t>
            </a:r>
            <a:r>
              <a:rPr lang="en-US" sz="2800" dirty="0" smtClean="0"/>
              <a:t>!)</a:t>
            </a:r>
          </a:p>
          <a:p>
            <a:r>
              <a:rPr lang="en-US" dirty="0" smtClean="0"/>
              <a:t>Real-time in the real-world </a:t>
            </a:r>
            <a:r>
              <a:rPr lang="en-US" sz="2800" dirty="0" smtClean="0"/>
              <a:t>(aka But I don’t have an A10!)</a:t>
            </a:r>
          </a:p>
          <a:p>
            <a:r>
              <a:rPr lang="en-US" dirty="0" smtClean="0"/>
              <a:t>Resources and Tools</a:t>
            </a:r>
          </a:p>
          <a:p>
            <a:pPr marL="0" indent="0">
              <a:buNone/>
            </a:pPr>
            <a:endParaRPr lang="en-US" sz="2800" dirty="0" smtClean="0"/>
          </a:p>
          <a:p>
            <a:endParaRPr lang="en-US" dirty="0" smtClean="0"/>
          </a:p>
          <a:p>
            <a:endParaRPr lang="en-US" dirty="0" smtClean="0"/>
          </a:p>
        </p:txBody>
      </p:sp>
      <p:sp>
        <p:nvSpPr>
          <p:cNvPr id="5" name="Title 4"/>
          <p:cNvSpPr>
            <a:spLocks noGrp="1"/>
          </p:cNvSpPr>
          <p:nvPr>
            <p:ph type="title" idx="4294967295"/>
          </p:nvPr>
        </p:nvSpPr>
        <p:spPr>
          <a:xfrm>
            <a:off x="547688" y="295275"/>
            <a:ext cx="11888787" cy="917575"/>
          </a:xfrm>
        </p:spPr>
        <p:txBody>
          <a:bodyPr/>
          <a:lstStyle/>
          <a:p>
            <a:r>
              <a:rPr lang="en-US" dirty="0" smtClean="0"/>
              <a:t>Agenda</a:t>
            </a:r>
            <a:endParaRPr lang="en-US" dirty="0"/>
          </a:p>
        </p:txBody>
      </p:sp>
    </p:spTree>
    <p:extLst>
      <p:ext uri="{BB962C8B-B14F-4D97-AF65-F5344CB8AC3E}">
        <p14:creationId xmlns:p14="http://schemas.microsoft.com/office/powerpoint/2010/main" val="242783601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a:spLocks noGrp="1"/>
          </p:cNvSpPr>
          <p:nvPr>
            <p:ph type="title"/>
          </p:nvPr>
        </p:nvSpPr>
        <p:spPr/>
        <p:txBody>
          <a:bodyPr/>
          <a:lstStyle/>
          <a:p>
            <a:r>
              <a:rPr lang="en-US" dirty="0" smtClean="0"/>
              <a:t>Azure </a:t>
            </a:r>
            <a:r>
              <a:rPr lang="en-US" dirty="0" err="1" smtClean="0"/>
              <a:t>IoT</a:t>
            </a:r>
            <a:r>
              <a:rPr lang="en-US" dirty="0" smtClean="0"/>
              <a:t> Reference Architecture</a:t>
            </a:r>
            <a:endParaRPr lang="en-US" dirty="0"/>
          </a:p>
        </p:txBody>
      </p:sp>
      <p:grpSp>
        <p:nvGrpSpPr>
          <p:cNvPr id="2" name="Group 1"/>
          <p:cNvGrpSpPr/>
          <p:nvPr/>
        </p:nvGrpSpPr>
        <p:grpSpPr>
          <a:xfrm>
            <a:off x="656428" y="1402658"/>
            <a:ext cx="10998730" cy="4550454"/>
            <a:chOff x="656428" y="1402658"/>
            <a:chExt cx="10998730" cy="4550454"/>
          </a:xfrm>
        </p:grpSpPr>
        <p:cxnSp>
          <p:nvCxnSpPr>
            <p:cNvPr id="104" name="Straight Arrow Connector 103"/>
            <p:cNvCxnSpPr/>
            <p:nvPr/>
          </p:nvCxnSpPr>
          <p:spPr>
            <a:xfrm flipV="1">
              <a:off x="2166829" y="3020220"/>
              <a:ext cx="1865313" cy="758"/>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sp>
          <p:nvSpPr>
            <p:cNvPr id="107" name="Oval 106"/>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8" name="Oval 10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9" name="Rectangle 108"/>
            <p:cNvSpPr/>
            <p:nvPr/>
          </p:nvSpPr>
          <p:spPr>
            <a:xfrm>
              <a:off x="4133935" y="2278062"/>
              <a:ext cx="5486400" cy="3675050"/>
            </a:xfrm>
            <a:prstGeom prst="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sp>
          <p:nvSpPr>
            <p:cNvPr id="110" name="Rectangle 109"/>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sp>
          <p:nvSpPr>
            <p:cNvPr id="111" name="Rectangle 110"/>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112" name="Rectangle 111"/>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269096" y="2858564"/>
              <a:ext cx="20" cy="248724"/>
            </a:xfrm>
            <a:prstGeom prst="straightConnector1">
              <a:avLst/>
            </a:prstGeom>
            <a:noFill/>
            <a:ln w="12700" cap="flat" cmpd="sng" algn="ctr">
              <a:solidFill>
                <a:schemeClr val="bg1">
                  <a:lumMod val="65000"/>
                </a:schemeClr>
              </a:solidFill>
              <a:prstDash val="solid"/>
              <a:miter lim="800000"/>
              <a:tailEnd type="triangle"/>
            </a:ln>
            <a:effectLst/>
          </p:spPr>
        </p:cxnSp>
        <p:cxnSp>
          <p:nvCxnSpPr>
            <p:cNvPr id="114" name="Straight Arrow Connector 113"/>
            <p:cNvCxnSpPr/>
            <p:nvPr/>
          </p:nvCxnSpPr>
          <p:spPr>
            <a:xfrm flipH="1">
              <a:off x="7883965" y="2843796"/>
              <a:ext cx="20" cy="248724"/>
            </a:xfrm>
            <a:prstGeom prst="straightConnector1">
              <a:avLst/>
            </a:prstGeom>
            <a:noFill/>
            <a:ln w="12700" cap="flat" cmpd="sng" algn="ctr">
              <a:solidFill>
                <a:schemeClr val="bg1">
                  <a:lumMod val="65000"/>
                </a:schemeClr>
              </a:solidFill>
              <a:prstDash val="solid"/>
              <a:miter lim="800000"/>
              <a:tailEnd type="triangle"/>
            </a:ln>
            <a:effectLst/>
          </p:spPr>
        </p:cxnSp>
        <p:cxnSp>
          <p:nvCxnSpPr>
            <p:cNvPr id="115" name="Straight Arrow Connector 114"/>
            <p:cNvCxnSpPr/>
            <p:nvPr/>
          </p:nvCxnSpPr>
          <p:spPr>
            <a:xfrm flipH="1">
              <a:off x="8829002" y="2858564"/>
              <a:ext cx="20" cy="248724"/>
            </a:xfrm>
            <a:prstGeom prst="straightConnector1">
              <a:avLst/>
            </a:prstGeom>
            <a:noFill/>
            <a:ln w="12700" cap="flat" cmpd="sng" algn="ctr">
              <a:solidFill>
                <a:schemeClr val="bg1">
                  <a:lumMod val="65000"/>
                </a:schemeClr>
              </a:solidFill>
              <a:prstDash val="solid"/>
              <a:miter lim="800000"/>
              <a:tailEnd type="triangle"/>
            </a:ln>
            <a:effectLst/>
          </p:spPr>
        </p:cxnSp>
        <p:sp>
          <p:nvSpPr>
            <p:cNvPr id="128" name="Oval 12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29" name="Rectangle 12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132" name="Rectangle 131"/>
            <p:cNvSpPr/>
            <p:nvPr/>
          </p:nvSpPr>
          <p:spPr>
            <a:xfrm>
              <a:off x="8220070" y="4447722"/>
              <a:ext cx="1051532" cy="776734"/>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Analytics/ Machine Learning</a:t>
              </a:r>
            </a:p>
          </p:txBody>
        </p:sp>
        <p:cxnSp>
          <p:nvCxnSpPr>
            <p:cNvPr id="135" name="Straight Arrow Connector 134"/>
            <p:cNvCxnSpPr>
              <a:endCxn id="129" idx="1"/>
            </p:cNvCxnSpPr>
            <p:nvPr/>
          </p:nvCxnSpPr>
          <p:spPr>
            <a:xfrm>
              <a:off x="4763616" y="4112535"/>
              <a:ext cx="560464" cy="0"/>
            </a:xfrm>
            <a:prstGeom prst="straightConnector1">
              <a:avLst/>
            </a:prstGeom>
            <a:noFill/>
            <a:ln w="12700" cap="flat" cmpd="sng" algn="ctr">
              <a:solidFill>
                <a:schemeClr val="bg1">
                  <a:lumMod val="65000"/>
                </a:schemeClr>
              </a:solidFill>
              <a:prstDash val="solid"/>
              <a:miter lim="800000"/>
              <a:tailEnd type="triangle"/>
            </a:ln>
            <a:effectLst/>
          </p:spPr>
        </p:cxnSp>
        <p:sp>
          <p:nvSpPr>
            <p:cNvPr id="140" name="Rectangle 139"/>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149" name="L-Shape 148"/>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121" name="Rectangle 120"/>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smtClean="0">
                  <a:solidFill>
                    <a:prstClr val="black"/>
                  </a:solidFill>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39" name="Rectangle 38"/>
            <p:cNvSpPr/>
            <p:nvPr/>
          </p:nvSpPr>
          <p:spPr>
            <a:xfrm>
              <a:off x="5324080" y="4447722"/>
              <a:ext cx="858266" cy="776734"/>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Storage</a:t>
              </a:r>
            </a:p>
          </p:txBody>
        </p:sp>
        <p:cxnSp>
          <p:nvCxnSpPr>
            <p:cNvPr id="7" name="Straight Arrow Connector 6"/>
            <p:cNvCxnSpPr/>
            <p:nvPr/>
          </p:nvCxnSpPr>
          <p:spPr>
            <a:xfrm flipH="1">
              <a:off x="6182348" y="4962264"/>
              <a:ext cx="2049155" cy="0"/>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829001" y="3717354"/>
              <a:ext cx="0" cy="302499"/>
            </a:xfrm>
            <a:prstGeom prst="straightConnector1">
              <a:avLst/>
            </a:prstGeom>
            <a:noFill/>
            <a:ln w="12700" cap="flat" cmpd="sng" algn="ctr">
              <a:solidFill>
                <a:schemeClr val="bg1">
                  <a:lumMod val="65000"/>
                </a:schemeClr>
              </a:solidFill>
              <a:prstDash val="solid"/>
              <a:miter lim="800000"/>
              <a:tailEnd type="triangle"/>
            </a:ln>
            <a:effectLst/>
          </p:spPr>
        </p:cxnSp>
        <p:sp>
          <p:nvSpPr>
            <p:cNvPr id="57" name="TextBox 56"/>
            <p:cNvSpPr txBox="1"/>
            <p:nvPr/>
          </p:nvSpPr>
          <p:spPr>
            <a:xfrm>
              <a:off x="715465" y="2497484"/>
              <a:ext cx="1493468" cy="966933"/>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IP capable devices</a:t>
              </a:r>
              <a:br>
                <a:rPr lang="en-US" sz="1399" dirty="0"/>
              </a:br>
              <a:endParaRPr lang="en-US" sz="1199" dirty="0"/>
            </a:p>
          </p:txBody>
        </p:sp>
        <p:sp>
          <p:nvSpPr>
            <p:cNvPr id="59" name="TextBox 58"/>
            <p:cNvSpPr txBox="1"/>
            <p:nvPr/>
          </p:nvSpPr>
          <p:spPr>
            <a:xfrm>
              <a:off x="715465" y="3797704"/>
              <a:ext cx="1493468" cy="888396"/>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Existing IoT devices</a:t>
              </a:r>
            </a:p>
            <a:p>
              <a:pPr algn="l"/>
              <a:endParaRPr lang="en-US" sz="1197" dirty="0"/>
            </a:p>
          </p:txBody>
        </p:sp>
        <p:sp>
          <p:nvSpPr>
            <p:cNvPr id="60" name="TextBox 59"/>
            <p:cNvSpPr txBox="1"/>
            <p:nvPr/>
          </p:nvSpPr>
          <p:spPr>
            <a:xfrm>
              <a:off x="715465" y="5019386"/>
              <a:ext cx="1493468" cy="797349"/>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Low power devices </a:t>
              </a:r>
            </a:p>
          </p:txBody>
        </p:sp>
        <p:sp>
          <p:nvSpPr>
            <p:cNvPr id="61" name="Rectangle 60"/>
            <p:cNvSpPr/>
            <p:nvPr/>
          </p:nvSpPr>
          <p:spPr bwMode="auto">
            <a:xfrm>
              <a:off x="10097557" y="1402662"/>
              <a:ext cx="1557601"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62" name="Rectangle 61"/>
            <p:cNvSpPr/>
            <p:nvPr/>
          </p:nvSpPr>
          <p:spPr bwMode="auto">
            <a:xfrm>
              <a:off x="4128138" y="1402658"/>
              <a:ext cx="5486400" cy="732620"/>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64" name="Rectangle 63"/>
            <p:cNvSpPr/>
            <p:nvPr/>
          </p:nvSpPr>
          <p:spPr bwMode="auto">
            <a:xfrm>
              <a:off x="2421491" y="1402662"/>
              <a:ext cx="1449767"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65" name="Rectangle 64"/>
            <p:cNvSpPr/>
            <p:nvPr/>
          </p:nvSpPr>
          <p:spPr bwMode="auto">
            <a:xfrm>
              <a:off x="656428" y="1402662"/>
              <a:ext cx="1544171"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25" name="Elbow Connector 24"/>
            <p:cNvCxnSpPr>
              <a:stCxn id="129" idx="2"/>
            </p:cNvCxnSpPr>
            <p:nvPr/>
          </p:nvCxnSpPr>
          <p:spPr>
            <a:xfrm rot="5400000">
              <a:off x="6552013" y="3929137"/>
              <a:ext cx="406700" cy="1146032"/>
            </a:xfrm>
            <a:prstGeom prst="bentConnector2">
              <a:avLst/>
            </a:prstGeom>
            <a:ln w="12700">
              <a:solidFill>
                <a:srgbClr val="33A4C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31919" y="4224752"/>
              <a:ext cx="448105" cy="1516"/>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cxnSp>
          <p:nvCxnSpPr>
            <p:cNvPr id="58" name="Elbow Connector 57"/>
            <p:cNvCxnSpPr/>
            <p:nvPr/>
          </p:nvCxnSpPr>
          <p:spPr>
            <a:xfrm>
              <a:off x="7328379" y="4298803"/>
              <a:ext cx="903124" cy="406701"/>
            </a:xfrm>
            <a:prstGeom prst="bentConnector3">
              <a:avLst>
                <a:gd name="adj1" fmla="val 28"/>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smtClean="0">
                  <a:solidFill>
                    <a:srgbClr val="FFFFFF"/>
                  </a:solidFill>
                  <a:cs typeface="Arial" panose="020B0604020202020204" pitchFamily="34" charset="0"/>
                </a:rPr>
                <a:t>Cloud Gate-way</a:t>
              </a:r>
              <a:endParaRPr lang="en-US" sz="1399" kern="0" dirty="0">
                <a:solidFill>
                  <a:srgbClr val="FFFFFF"/>
                </a:solidFill>
                <a:cs typeface="Arial" panose="020B0604020202020204" pitchFamily="34" charset="0"/>
              </a:endParaRPr>
            </a:p>
          </p:txBody>
        </p:sp>
        <p:sp>
          <p:nvSpPr>
            <p:cNvPr id="48" name="Rectangle 47"/>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smtClean="0">
                  <a:solidFill>
                    <a:prstClr val="white"/>
                  </a:solidFill>
                  <a:cs typeface="Arial" panose="020B0604020202020204" pitchFamily="34" charset="0"/>
                </a:rPr>
                <a:t>Agent</a:t>
              </a:r>
              <a:br>
                <a:rPr lang="en-US" sz="1399" kern="0" dirty="0" smtClean="0">
                  <a:solidFill>
                    <a:prstClr val="white"/>
                  </a:solidFill>
                  <a:cs typeface="Arial" panose="020B0604020202020204" pitchFamily="34" charset="0"/>
                </a:rPr>
              </a:br>
              <a:r>
                <a:rPr lang="en-US" sz="1399" kern="0" dirty="0" smtClean="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14" name="Elbow Connector 13"/>
            <p:cNvCxnSpPr>
              <a:endCxn id="121" idx="1"/>
            </p:cNvCxnSpPr>
            <p:nvPr/>
          </p:nvCxnSpPr>
          <p:spPr>
            <a:xfrm flipV="1">
              <a:off x="2208933" y="4771848"/>
              <a:ext cx="323322" cy="646212"/>
            </a:xfrm>
            <a:prstGeom prst="bentConnector3">
              <a:avLst>
                <a:gd name="adj1" fmla="val 50000"/>
              </a:avLst>
            </a:prstGeom>
            <a:ln w="12700">
              <a:solidFill>
                <a:srgbClr val="8E96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121" idx="1"/>
            </p:cNvCxnSpPr>
            <p:nvPr/>
          </p:nvCxnSpPr>
          <p:spPr>
            <a:xfrm>
              <a:off x="2208933" y="4241902"/>
              <a:ext cx="323322" cy="529946"/>
            </a:xfrm>
            <a:prstGeom prst="bentConnector3">
              <a:avLst>
                <a:gd name="adj1" fmla="val 50000"/>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09309" y="4773900"/>
              <a:ext cx="316895" cy="0"/>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cxnSp>
          <p:nvCxnSpPr>
            <p:cNvPr id="67" name="Straight Arrow Connector 66"/>
            <p:cNvCxnSpPr/>
            <p:nvPr/>
          </p:nvCxnSpPr>
          <p:spPr>
            <a:xfrm flipV="1">
              <a:off x="2166829" y="4057790"/>
              <a:ext cx="1865313" cy="758"/>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sp>
          <p:nvSpPr>
            <p:cNvPr id="70" name="Rectangle 69"/>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smtClean="0">
                  <a:solidFill>
                    <a:prstClr val="white"/>
                  </a:solidFill>
                  <a:cs typeface="Arial" panose="020B0604020202020204" pitchFamily="34" charset="0"/>
                </a:rPr>
                <a:t>Agent</a:t>
              </a:r>
              <a:br>
                <a:rPr lang="en-US" sz="1399" kern="0" dirty="0" smtClean="0">
                  <a:solidFill>
                    <a:prstClr val="white"/>
                  </a:solidFill>
                  <a:cs typeface="Arial" panose="020B0604020202020204" pitchFamily="34" charset="0"/>
                </a:rPr>
              </a:br>
              <a:r>
                <a:rPr lang="en-US" sz="1399" kern="0" dirty="0" smtClean="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42" name="Rectangle 41"/>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43" name="Straight Arrow Connector 42"/>
            <p:cNvCxnSpPr/>
            <p:nvPr/>
          </p:nvCxnSpPr>
          <p:spPr>
            <a:xfrm>
              <a:off x="7328379" y="4298803"/>
              <a:ext cx="0" cy="1129369"/>
            </a:xfrm>
            <a:prstGeom prst="straightConnector1">
              <a:avLst/>
            </a:prstGeom>
            <a:ln w="127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2" idx="1"/>
            </p:cNvCxnSpPr>
            <p:nvPr/>
          </p:nvCxnSpPr>
          <p:spPr>
            <a:xfrm flipH="1" flipV="1">
              <a:off x="5088499" y="5612476"/>
              <a:ext cx="754535" cy="1966"/>
            </a:xfrm>
            <a:prstGeom prst="straightConnector1">
              <a:avLst/>
            </a:prstGeom>
            <a:ln w="127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smtClean="0">
                  <a:solidFill>
                    <a:prstClr val="white"/>
                  </a:solidFill>
                  <a:cs typeface="Arial" panose="020B0604020202020204" pitchFamily="34" charset="0"/>
                </a:rPr>
                <a:t>Agent</a:t>
              </a:r>
              <a:br>
                <a:rPr lang="en-US" sz="1399" kern="0" dirty="0" smtClean="0">
                  <a:solidFill>
                    <a:prstClr val="white"/>
                  </a:solidFill>
                  <a:cs typeface="Arial" panose="020B0604020202020204" pitchFamily="34" charset="0"/>
                </a:rPr>
              </a:br>
              <a:r>
                <a:rPr lang="en-US" sz="1399" kern="0" dirty="0" smtClean="0">
                  <a:solidFill>
                    <a:prstClr val="white"/>
                  </a:solidFill>
                  <a:cs typeface="Arial" panose="020B0604020202020204" pitchFamily="34" charset="0"/>
                </a:rPr>
                <a:t>Libs</a:t>
              </a:r>
              <a:endParaRPr lang="en-US" sz="1399" kern="0" dirty="0">
                <a:solidFill>
                  <a:prstClr val="white"/>
                </a:solidFill>
                <a:cs typeface="Arial" panose="020B0604020202020204" pitchFamily="34" charset="0"/>
              </a:endParaRPr>
            </a:p>
          </p:txBody>
        </p:sp>
      </p:grpSp>
    </p:spTree>
    <p:extLst>
      <p:ext uri="{BB962C8B-B14F-4D97-AF65-F5344CB8AC3E}">
        <p14:creationId xmlns:p14="http://schemas.microsoft.com/office/powerpoint/2010/main" val="67355395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617" y="983019"/>
            <a:ext cx="9196439" cy="54499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843" rtlCol="0" anchor="ctr"/>
          <a:lstStyle/>
          <a:p>
            <a:pPr algn="ctr" defTabSz="932563">
              <a:lnSpc>
                <a:spcPct val="80000"/>
              </a:lnSpc>
            </a:pPr>
            <a:endParaRPr lang="en-US" sz="4399" spc="-150">
              <a:solidFill>
                <a:srgbClr val="FFFFFF"/>
              </a:solidFill>
              <a:latin typeface="Segoe UI Light"/>
            </a:endParaRPr>
          </a:p>
        </p:txBody>
      </p:sp>
      <p:cxnSp>
        <p:nvCxnSpPr>
          <p:cNvPr id="227" name="2 fg"/>
          <p:cNvCxnSpPr/>
          <p:nvPr/>
        </p:nvCxnSpPr>
        <p:spPr>
          <a:xfrm>
            <a:off x="1006897"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234196" y="5125671"/>
            <a:ext cx="1451049"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3  Arrow"/>
          <p:cNvCxnSpPr/>
          <p:nvPr/>
        </p:nvCxnSpPr>
        <p:spPr>
          <a:xfrm>
            <a:off x="1059578" y="3968808"/>
            <a:ext cx="117461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96009" y="2669110"/>
            <a:ext cx="2625667" cy="649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68151" y="4367393"/>
            <a:ext cx="837204" cy="1607664"/>
            <a:chOff x="1547306" y="4378852"/>
            <a:chExt cx="837323" cy="1607892"/>
          </a:xfrm>
        </p:grpSpPr>
        <p:sp>
          <p:nvSpPr>
            <p:cNvPr id="15" name="Rectangle 14"/>
            <p:cNvSpPr/>
            <p:nvPr/>
          </p:nvSpPr>
          <p:spPr bwMode="auto">
            <a:xfrm>
              <a:off x="1547306" y="4378852"/>
              <a:ext cx="837323" cy="160789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93294" y="4510589"/>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grpSp>
      <p:cxnSp>
        <p:nvCxnSpPr>
          <p:cNvPr id="202" name="3  Arrow"/>
          <p:cNvCxnSpPr/>
          <p:nvPr/>
        </p:nvCxnSpPr>
        <p:spPr>
          <a:xfrm>
            <a:off x="3442455" y="3965374"/>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3 Arrow"/>
          <p:cNvCxnSpPr/>
          <p:nvPr/>
        </p:nvCxnSpPr>
        <p:spPr>
          <a:xfrm>
            <a:off x="2147962" y="4538047"/>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882" y="1768402"/>
            <a:ext cx="1004554" cy="43319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8149" y="6100363"/>
            <a:ext cx="3583417"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Device </a:t>
            </a:r>
          </a:p>
          <a:p>
            <a:r>
              <a:rPr lang="en-US" sz="1599" dirty="0">
                <a:solidFill>
                  <a:srgbClr val="FFFFFF"/>
                </a:solidFill>
              </a:rPr>
              <a:t>Connectivity &amp; Management</a:t>
            </a:r>
          </a:p>
        </p:txBody>
      </p:sp>
      <p:sp>
        <p:nvSpPr>
          <p:cNvPr id="56" name="3"/>
          <p:cNvSpPr txBox="1"/>
          <p:nvPr/>
        </p:nvSpPr>
        <p:spPr>
          <a:xfrm>
            <a:off x="5450532" y="6100363"/>
            <a:ext cx="3705835"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p>
            <a:pPr defTabSz="932418"/>
            <a:r>
              <a:rPr lang="en-US" sz="1599" dirty="0">
                <a:solidFill>
                  <a:srgbClr val="FFFFFF"/>
                </a:solidFill>
              </a:rPr>
              <a:t>Analytics &amp; </a:t>
            </a:r>
          </a:p>
          <a:p>
            <a:pPr defTabSz="932418"/>
            <a:r>
              <a:rPr lang="en-US" sz="1599" dirty="0">
                <a:solidFill>
                  <a:srgbClr val="FFFFFF"/>
                </a:solidFill>
              </a:rPr>
              <a:t>Operationalized Insights</a:t>
            </a:r>
          </a:p>
        </p:txBody>
      </p:sp>
      <p:sp>
        <p:nvSpPr>
          <p:cNvPr id="58" name="7 Presentation"/>
          <p:cNvSpPr txBox="1"/>
          <p:nvPr/>
        </p:nvSpPr>
        <p:spPr>
          <a:xfrm>
            <a:off x="9714988" y="6100363"/>
            <a:ext cx="2179059" cy="686623"/>
          </a:xfrm>
          <a:prstGeom prst="rect">
            <a:avLst/>
          </a:prstGeom>
          <a:gradFill>
            <a:gsLst>
              <a:gs pos="28000">
                <a:srgbClr val="5EB6DA"/>
              </a:gs>
              <a:gs pos="28000">
                <a:srgbClr val="3999C6"/>
              </a:gs>
            </a:gsLst>
            <a:lin ang="8100000" scaled="1"/>
          </a:gradFill>
        </p:spPr>
        <p:txBody>
          <a:bodyPr wrap="square" lIns="91427" tIns="91427" rIns="0" bIns="91427" rtlCol="0">
            <a:spAutoFit/>
          </a:bodyPr>
          <a:lstStyle>
            <a:defPPr>
              <a:defRPr lang="en-US"/>
            </a:defPPr>
            <a:lvl1pPr defTabSz="932597">
              <a:defRPr sz="1600">
                <a:solidFill>
                  <a:schemeClr val="bg2"/>
                </a:solidFill>
              </a:defRPr>
            </a:lvl1pPr>
          </a:lstStyle>
          <a:p>
            <a:r>
              <a:rPr lang="en-US" sz="1599" dirty="0">
                <a:solidFill>
                  <a:srgbClr val="FFFFFF"/>
                </a:solidFill>
              </a:rPr>
              <a:t>Presentation &amp; </a:t>
            </a:r>
          </a:p>
          <a:p>
            <a:r>
              <a:rPr lang="en-US" sz="1599" dirty="0">
                <a:solidFill>
                  <a:srgbClr val="FFFFFF"/>
                </a:solidFill>
              </a:rPr>
              <a:t>Business Connectivity</a:t>
            </a:r>
          </a:p>
        </p:txBody>
      </p:sp>
      <p:sp>
        <p:nvSpPr>
          <p:cNvPr id="5" name="Title 4"/>
          <p:cNvSpPr>
            <a:spLocks noGrp="1"/>
          </p:cNvSpPr>
          <p:nvPr>
            <p:ph type="title"/>
          </p:nvPr>
        </p:nvSpPr>
        <p:spPr>
          <a:xfrm>
            <a:off x="275482" y="295730"/>
            <a:ext cx="11887878" cy="917444"/>
          </a:xfrm>
        </p:spPr>
        <p:txBody>
          <a:bodyPr/>
          <a:lstStyle/>
          <a:p>
            <a:pPr lvl="0"/>
            <a:r>
              <a:rPr lang="en-US" dirty="0" err="1">
                <a:gradFill>
                  <a:gsLst>
                    <a:gs pos="1250">
                      <a:srgbClr val="404040"/>
                    </a:gs>
                    <a:gs pos="100000">
                      <a:srgbClr val="404040"/>
                    </a:gs>
                  </a:gsLst>
                  <a:lin ang="5400000" scaled="0"/>
                </a:gradFill>
              </a:rPr>
              <a:t>IoT</a:t>
            </a:r>
            <a:r>
              <a:rPr lang="en-US" dirty="0">
                <a:gradFill>
                  <a:gsLst>
                    <a:gs pos="1250">
                      <a:srgbClr val="404040"/>
                    </a:gs>
                    <a:gs pos="100000">
                      <a:srgbClr val="404040"/>
                    </a:gs>
                  </a:gsLst>
                  <a:lin ang="5400000" scaled="0"/>
                </a:gradFill>
              </a:rPr>
              <a:t> Device &amp; Cloud </a:t>
            </a:r>
            <a:r>
              <a:rPr lang="en-US" dirty="0" smtClean="0">
                <a:gradFill>
                  <a:gsLst>
                    <a:gs pos="1250">
                      <a:srgbClr val="404040"/>
                    </a:gs>
                    <a:gs pos="100000">
                      <a:srgbClr val="404040"/>
                    </a:gs>
                  </a:gsLst>
                  <a:lin ang="5400000" scaled="0"/>
                </a:gradFill>
              </a:rPr>
              <a:t>Patterns</a:t>
            </a:r>
            <a:endParaRPr lang="en-US" dirty="0"/>
          </a:p>
        </p:txBody>
      </p:sp>
      <p:cxnSp>
        <p:nvCxnSpPr>
          <p:cNvPr id="237" name="Straight Arrow Connector 236"/>
          <p:cNvCxnSpPr/>
          <p:nvPr/>
        </p:nvCxnSpPr>
        <p:spPr>
          <a:xfrm>
            <a:off x="4951566" y="5125671"/>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566" y="3834858"/>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566" y="2620399"/>
            <a:ext cx="457135"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253741" y="5125671"/>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253741" y="3968808"/>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253741" y="2620399"/>
            <a:ext cx="365708"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65816" y="2043284"/>
            <a:ext cx="922001" cy="3991019"/>
            <a:chOff x="225936" y="1995490"/>
            <a:chExt cx="922132"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2" name="TextBox 231"/>
            <p:cNvSpPr txBox="1"/>
            <p:nvPr/>
          </p:nvSpPr>
          <p:spPr>
            <a:xfrm rot="16200000">
              <a:off x="-1511456" y="3732882"/>
              <a:ext cx="3976839" cy="502056"/>
            </a:xfrm>
            <a:prstGeom prst="rect">
              <a:avLst/>
            </a:prstGeom>
            <a:noFill/>
            <a:ln>
              <a:noFill/>
              <a:headEnd type="none" w="med" len="med"/>
              <a:tailEnd type="none" w="med" len="med"/>
            </a:ln>
          </p:spPr>
          <p:txBody>
            <a:bodyPr wrap="square" lIns="0" tIns="0" rIns="0" bIns="0" rtlCol="0">
              <a:spAutoFit/>
            </a:bodyPr>
            <a:lstStyle/>
            <a:p>
              <a:pPr algn="ctr" defTabSz="932205"/>
              <a:r>
                <a:rPr lang="en-US" sz="1599" spc="-38" dirty="0">
                  <a:solidFill>
                    <a:prstClr val="black"/>
                  </a:solidFill>
                  <a:ea typeface="Segoe UI" pitchFamily="34" charset="0"/>
                  <a:cs typeface="Segoe UI" pitchFamily="34" charset="0"/>
                </a:rPr>
                <a:t>Devices</a:t>
              </a:r>
            </a:p>
            <a:p>
              <a:pPr algn="ctr" defTabSz="932205"/>
              <a:r>
                <a:rPr lang="en-US" sz="1599" spc="-38" dirty="0">
                  <a:solidFill>
                    <a:prstClr val="black"/>
                  </a:solidFill>
                  <a:ea typeface="Segoe UI" pitchFamily="34" charset="0"/>
                  <a:cs typeface="Segoe UI" pitchFamily="34" charset="0"/>
                </a:rPr>
                <a:t>RTOS, Linux, Android, iOS, Windows</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fontAlgn="base">
                <a:spcBef>
                  <a:spcPct val="0"/>
                </a:spcBef>
                <a:spcAft>
                  <a:spcPct val="0"/>
                </a:spcAft>
              </a:pPr>
              <a:endParaRPr lang="en-US" spc="-50" dirty="0" err="1">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90" fontAlgn="base">
                <a:spcBef>
                  <a:spcPct val="0"/>
                </a:spcBef>
                <a:spcAft>
                  <a:spcPct val="0"/>
                </a:spcAft>
                <a:defRPr/>
              </a:pPr>
              <a:endParaRPr lang="en-US" sz="2353" kern="0" spc="-5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505642" y="3137933"/>
            <a:ext cx="906423" cy="1610140"/>
            <a:chOff x="2505115" y="3137883"/>
            <a:chExt cx="906552" cy="1610368"/>
          </a:xfrm>
        </p:grpSpPr>
        <p:sp>
          <p:nvSpPr>
            <p:cNvPr id="17" name="Rectangle 16"/>
            <p:cNvSpPr/>
            <p:nvPr/>
          </p:nvSpPr>
          <p:spPr bwMode="auto">
            <a:xfrm>
              <a:off x="2505115" y="3137883"/>
              <a:ext cx="906552" cy="161036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6" name="Rectangle 30"/>
            <p:cNvSpPr>
              <a:spLocks noChangeArrowheads="1"/>
            </p:cNvSpPr>
            <p:nvPr/>
          </p:nvSpPr>
          <p:spPr bwMode="auto">
            <a:xfrm>
              <a:off x="2647563" y="3238298"/>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7" name="Rectangle 31"/>
            <p:cNvSpPr>
              <a:spLocks noChangeArrowheads="1"/>
            </p:cNvSpPr>
            <p:nvPr/>
          </p:nvSpPr>
          <p:spPr bwMode="auto">
            <a:xfrm>
              <a:off x="2647563" y="3371097"/>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8" name="Rectangle 32"/>
            <p:cNvSpPr>
              <a:spLocks noChangeArrowheads="1"/>
            </p:cNvSpPr>
            <p:nvPr/>
          </p:nvSpPr>
          <p:spPr bwMode="auto">
            <a:xfrm>
              <a:off x="2647563" y="3498816"/>
              <a:ext cx="170000" cy="8889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69" name="Rectangle 33"/>
            <p:cNvSpPr>
              <a:spLocks noChangeArrowheads="1"/>
            </p:cNvSpPr>
            <p:nvPr/>
          </p:nvSpPr>
          <p:spPr bwMode="auto">
            <a:xfrm>
              <a:off x="2647563" y="3634155"/>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1" name="Rectangle 35"/>
            <p:cNvSpPr>
              <a:spLocks noChangeArrowheads="1"/>
            </p:cNvSpPr>
            <p:nvPr/>
          </p:nvSpPr>
          <p:spPr bwMode="auto">
            <a:xfrm>
              <a:off x="3129900" y="3715431"/>
              <a:ext cx="168521" cy="86356"/>
            </a:xfrm>
            <a:prstGeom prst="rect">
              <a:avLst/>
            </a:prstGeom>
            <a:solidFill>
              <a:schemeClr val="accent6"/>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4" name="Rectangle 38"/>
            <p:cNvSpPr>
              <a:spLocks noChangeArrowheads="1"/>
            </p:cNvSpPr>
            <p:nvPr/>
          </p:nvSpPr>
          <p:spPr bwMode="auto">
            <a:xfrm>
              <a:off x="2650843" y="3761874"/>
              <a:ext cx="170000" cy="8635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5" name="Rectangle 39"/>
            <p:cNvSpPr>
              <a:spLocks noChangeArrowheads="1"/>
            </p:cNvSpPr>
            <p:nvPr/>
          </p:nvSpPr>
          <p:spPr bwMode="auto">
            <a:xfrm>
              <a:off x="2650843" y="3894673"/>
              <a:ext cx="170000" cy="81276"/>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6" name="Rectangle 40"/>
            <p:cNvSpPr>
              <a:spLocks noChangeArrowheads="1"/>
            </p:cNvSpPr>
            <p:nvPr/>
          </p:nvSpPr>
          <p:spPr bwMode="auto">
            <a:xfrm>
              <a:off x="2650843" y="4022392"/>
              <a:ext cx="170000" cy="88896"/>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78" name="Rectangle 42"/>
            <p:cNvSpPr>
              <a:spLocks noChangeArrowheads="1"/>
            </p:cNvSpPr>
            <p:nvPr/>
          </p:nvSpPr>
          <p:spPr bwMode="auto">
            <a:xfrm>
              <a:off x="2650843" y="4157730"/>
              <a:ext cx="170000" cy="81276"/>
            </a:xfrm>
            <a:prstGeom prst="rect">
              <a:avLst/>
            </a:prstGeom>
            <a:solidFill>
              <a:schemeClr val="accent4"/>
            </a:solidFill>
            <a:ln w="9525">
              <a:noFill/>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cxnSp>
          <p:nvCxnSpPr>
            <p:cNvPr id="3" name="Elbow Connector 2"/>
            <p:cNvCxnSpPr>
              <a:stCxn id="166" idx="3"/>
              <a:endCxn id="171" idx="1"/>
            </p:cNvCxnSpPr>
            <p:nvPr/>
          </p:nvCxnSpPr>
          <p:spPr>
            <a:xfrm>
              <a:off x="2817563" y="3281476"/>
              <a:ext cx="312337" cy="47713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67" idx="3"/>
              <a:endCxn id="171" idx="1"/>
            </p:cNvCxnSpPr>
            <p:nvPr/>
          </p:nvCxnSpPr>
          <p:spPr>
            <a:xfrm>
              <a:off x="2817563" y="3411735"/>
              <a:ext cx="312337" cy="346874"/>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17563" y="3543264"/>
              <a:ext cx="312337" cy="215345"/>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a:off x="2817563" y="3674793"/>
              <a:ext cx="312337" cy="83816"/>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20843" y="3758609"/>
              <a:ext cx="309057" cy="46443"/>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Elbow Connector 262"/>
            <p:cNvCxnSpPr>
              <a:stCxn id="175" idx="3"/>
              <a:endCxn id="171" idx="1"/>
            </p:cNvCxnSpPr>
            <p:nvPr/>
          </p:nvCxnSpPr>
          <p:spPr>
            <a:xfrm flipV="1">
              <a:off x="2820843" y="3758609"/>
              <a:ext cx="309057" cy="176702"/>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Elbow Connector 263"/>
            <p:cNvCxnSpPr>
              <a:stCxn id="176" idx="3"/>
              <a:endCxn id="171" idx="1"/>
            </p:cNvCxnSpPr>
            <p:nvPr/>
          </p:nvCxnSpPr>
          <p:spPr>
            <a:xfrm flipV="1">
              <a:off x="2820843" y="3758609"/>
              <a:ext cx="309057" cy="30823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Elbow Connector 264"/>
            <p:cNvCxnSpPr>
              <a:stCxn id="178" idx="3"/>
              <a:endCxn id="171" idx="1"/>
            </p:cNvCxnSpPr>
            <p:nvPr/>
          </p:nvCxnSpPr>
          <p:spPr>
            <a:xfrm flipV="1">
              <a:off x="2820843" y="3758609"/>
              <a:ext cx="309057" cy="439759"/>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532" y="2008456"/>
            <a:ext cx="3671587" cy="1204128"/>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Batch Analytics &amp; Visualizations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sp>
          <p:nvSpPr>
            <p:cNvPr id="177" name="Freeform 8"/>
            <p:cNvSpPr>
              <a:spLocks noChangeAspect="1" noEditPoints="1"/>
            </p:cNvSpPr>
            <p:nvPr/>
          </p:nvSpPr>
          <p:spPr bwMode="black">
            <a:xfrm>
              <a:off x="8067136" y="2090390"/>
              <a:ext cx="914717" cy="110505"/>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531" y="3328764"/>
            <a:ext cx="3671587" cy="1276965"/>
            <a:chOff x="5450422" y="3278735"/>
            <a:chExt cx="3672108" cy="1184582"/>
          </a:xfrm>
        </p:grpSpPr>
        <p:sp>
          <p:nvSpPr>
            <p:cNvPr id="19" name="Rectangle 18"/>
            <p:cNvSpPr/>
            <p:nvPr/>
          </p:nvSpPr>
          <p:spPr bwMode="auto">
            <a:xfrm rot="16200000">
              <a:off x="6709892" y="2019265"/>
              <a:ext cx="1153168"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Analytics</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7963210" y="3324654"/>
              <a:ext cx="1042019" cy="540305"/>
            </a:xfrm>
            <a:prstGeom prst="rect">
              <a:avLst/>
            </a:prstGeom>
          </p:spPr>
        </p:pic>
        <p:grpSp>
          <p:nvGrpSpPr>
            <p:cNvPr id="79" name="Group 78"/>
            <p:cNvGrpSpPr/>
            <p:nvPr/>
          </p:nvGrpSpPr>
          <p:grpSpPr>
            <a:xfrm>
              <a:off x="8601182" y="3812277"/>
              <a:ext cx="425518" cy="422851"/>
              <a:chOff x="6882061" y="2573591"/>
              <a:chExt cx="1926976" cy="1914896"/>
            </a:xfrm>
          </p:grpSpPr>
          <p:grpSp>
            <p:nvGrpSpPr>
              <p:cNvPr id="74" name="Group 73"/>
              <p:cNvGrpSpPr/>
              <p:nvPr/>
            </p:nvGrpSpPr>
            <p:grpSpPr>
              <a:xfrm>
                <a:off x="6882061" y="2573591"/>
                <a:ext cx="1926976" cy="1914896"/>
                <a:chOff x="7536568" y="3223995"/>
                <a:chExt cx="617962" cy="614088"/>
              </a:xfrm>
            </p:grpSpPr>
            <p:sp>
              <p:nvSpPr>
                <p:cNvPr id="293" name="Freeform 292"/>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z="1599" spc="-50"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4" name="Freeform 293"/>
              <p:cNvSpPr/>
              <p:nvPr/>
            </p:nvSpPr>
            <p:spPr bwMode="auto">
              <a:xfrm>
                <a:off x="8063679" y="2643450"/>
                <a:ext cx="556651" cy="777606"/>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nvGrpSpPr>
            <p:cNvPr id="91" name="Group 90"/>
            <p:cNvGrpSpPr/>
            <p:nvPr/>
          </p:nvGrpSpPr>
          <p:grpSpPr>
            <a:xfrm>
              <a:off x="7945344" y="3852488"/>
              <a:ext cx="490880" cy="404121"/>
              <a:chOff x="7197224" y="3471815"/>
              <a:chExt cx="577668" cy="475570"/>
            </a:xfrm>
          </p:grpSpPr>
          <p:sp>
            <p:nvSpPr>
              <p:cNvPr id="299" name="Freeform 298"/>
              <p:cNvSpPr>
                <a:spLocks noEditPoints="1"/>
              </p:cNvSpPr>
              <p:nvPr/>
            </p:nvSpPr>
            <p:spPr bwMode="auto">
              <a:xfrm>
                <a:off x="7301565" y="3471815"/>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34289" bIns="34289" numCol="1" spcCol="0" rtlCol="0" fromWordArt="0" anchor="b" anchorCtr="0" forceAA="0" compatLnSpc="1">
                <a:prstTxWarp prst="textNoShape">
                  <a:avLst/>
                </a:prstTxWarp>
                <a:noAutofit/>
              </a:bodyPr>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252191" y="3571497"/>
                <a:ext cx="370062" cy="273597"/>
                <a:chOff x="7527471" y="3565095"/>
                <a:chExt cx="1335417" cy="987311"/>
              </a:xfrm>
              <a:solidFill>
                <a:schemeClr val="bg1"/>
              </a:solidFill>
            </p:grpSpPr>
            <p:sp>
              <p:nvSpPr>
                <p:cNvPr id="87" name="Oval 86"/>
                <p:cNvSpPr/>
                <p:nvPr/>
              </p:nvSpPr>
              <p:spPr bwMode="auto">
                <a:xfrm>
                  <a:off x="8105550" y="3671802"/>
                  <a:ext cx="757338" cy="75733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7715621" y="3565095"/>
                  <a:ext cx="971389" cy="5749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87"/>
                <p:cNvSpPr/>
                <p:nvPr/>
              </p:nvSpPr>
              <p:spPr bwMode="auto">
                <a:xfrm>
                  <a:off x="7527471" y="3804557"/>
                  <a:ext cx="819695" cy="747849"/>
                </a:xfrm>
                <a:custGeom>
                  <a:avLst/>
                  <a:gdLst>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 name="connsiteX0" fmla="*/ 715192 w 819695"/>
                    <a:gd name="connsiteY0" fmla="*/ 512717 h 747849"/>
                    <a:gd name="connsiteX1" fmla="*/ 623752 w 819695"/>
                    <a:gd name="connsiteY1" fmla="*/ 529046 h 747849"/>
                    <a:gd name="connsiteX2" fmla="*/ 300446 w 819695"/>
                    <a:gd name="connsiteY2" fmla="*/ 747849 h 747849"/>
                    <a:gd name="connsiteX3" fmla="*/ 0 w 819695"/>
                    <a:gd name="connsiteY3" fmla="*/ 489857 h 747849"/>
                    <a:gd name="connsiteX4" fmla="*/ 231866 w 819695"/>
                    <a:gd name="connsiteY4" fmla="*/ 0 h 747849"/>
                    <a:gd name="connsiteX5" fmla="*/ 819695 w 819695"/>
                    <a:gd name="connsiteY5" fmla="*/ 418012 h 747849"/>
                    <a:gd name="connsiteX6" fmla="*/ 715192 w 819695"/>
                    <a:gd name="connsiteY6" fmla="*/ 512717 h 74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695" h="747849">
                      <a:moveTo>
                        <a:pt x="715192" y="512717"/>
                      </a:moveTo>
                      <a:lnTo>
                        <a:pt x="623752" y="529046"/>
                      </a:lnTo>
                      <a:cubicBezTo>
                        <a:pt x="525780" y="641169"/>
                        <a:pt x="440872" y="704306"/>
                        <a:pt x="300446" y="747849"/>
                      </a:cubicBezTo>
                      <a:lnTo>
                        <a:pt x="0" y="489857"/>
                      </a:lnTo>
                      <a:lnTo>
                        <a:pt x="231866" y="0"/>
                      </a:lnTo>
                      <a:lnTo>
                        <a:pt x="819695" y="418012"/>
                      </a:lnTo>
                      <a:lnTo>
                        <a:pt x="715192" y="51271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248195"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7" name="Freeform 296"/>
              <p:cNvSpPr/>
              <p:nvPr/>
            </p:nvSpPr>
            <p:spPr bwMode="auto">
              <a:xfrm>
                <a:off x="7218820" y="3678239"/>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sp>
            <p:nvSpPr>
              <p:cNvPr id="298" name="Freeform 297"/>
              <p:cNvSpPr/>
              <p:nvPr/>
            </p:nvSpPr>
            <p:spPr bwMode="auto">
              <a:xfrm>
                <a:off x="7197224" y="3738653"/>
                <a:ext cx="307518"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srgbClr val="FFFFFF"/>
                  </a:solidFill>
                </a:endParaRPr>
              </a:p>
            </p:txBody>
          </p:sp>
        </p:grpSp>
      </p:grpSp>
      <p:grpSp>
        <p:nvGrpSpPr>
          <p:cNvPr id="337" name="8"/>
          <p:cNvGrpSpPr/>
          <p:nvPr/>
        </p:nvGrpSpPr>
        <p:grpSpPr>
          <a:xfrm>
            <a:off x="9714987" y="2010116"/>
            <a:ext cx="2185272" cy="3976275"/>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Presentation &amp; Business Connections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Websites, Mobile Services</a:t>
              </a: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13611" y="4624635"/>
              <a:ext cx="877737" cy="275153"/>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224" name="Freeform 13"/>
            <p:cNvSpPr>
              <a:spLocks noChangeAspect="1" noEditPoints="1"/>
            </p:cNvSpPr>
            <p:nvPr/>
          </p:nvSpPr>
          <p:spPr bwMode="black">
            <a:xfrm>
              <a:off x="11090587" y="4605886"/>
              <a:ext cx="673876" cy="489318"/>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351091" y="5004261"/>
              <a:ext cx="493955" cy="493955"/>
            </a:xfrm>
            <a:prstGeom prst="rect">
              <a:avLst/>
            </a:prstGeom>
          </p:spPr>
        </p:pic>
        <p:grpSp>
          <p:nvGrpSpPr>
            <p:cNvPr id="301" name="Group 57"/>
            <p:cNvGrpSpPr>
              <a:grpSpLocks noChangeAspect="1"/>
            </p:cNvGrpSpPr>
            <p:nvPr/>
          </p:nvGrpSpPr>
          <p:grpSpPr bwMode="auto">
            <a:xfrm>
              <a:off x="9926638" y="3368675"/>
              <a:ext cx="774700" cy="796925"/>
              <a:chOff x="6253" y="2122"/>
              <a:chExt cx="488" cy="502"/>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grpSp>
      <p:grpSp>
        <p:nvGrpSpPr>
          <p:cNvPr id="336" name="6 Hot Path Business Logic"/>
          <p:cNvGrpSpPr/>
          <p:nvPr/>
        </p:nvGrpSpPr>
        <p:grpSpPr>
          <a:xfrm>
            <a:off x="5450531" y="4672055"/>
            <a:ext cx="3671587" cy="1322855"/>
            <a:chOff x="5450422" y="4485437"/>
            <a:chExt cx="3672108" cy="1201144"/>
          </a:xfrm>
        </p:grpSpPr>
        <p:sp>
          <p:nvSpPr>
            <p:cNvPr id="21" name="Rectangle 20"/>
            <p:cNvSpPr/>
            <p:nvPr/>
          </p:nvSpPr>
          <p:spPr bwMode="auto">
            <a:xfrm rot="16200000">
              <a:off x="6685904" y="3249955"/>
              <a:ext cx="1201144" cy="367210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Hot Path Business Logic</a:t>
              </a:r>
            </a:p>
            <a:p>
              <a:pPr defTabSz="913572" fontAlgn="base">
                <a:lnSpc>
                  <a:spcPct val="90000"/>
                </a:lnSpc>
                <a:spcBef>
                  <a:spcPct val="0"/>
                </a:spcBef>
                <a:spcAft>
                  <a:spcPts val="600"/>
                </a:spcAft>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0172" y="4618622"/>
              <a:ext cx="1042019" cy="540305"/>
            </a:xfrm>
            <a:prstGeom prst="rect">
              <a:avLst/>
            </a:prstGeom>
          </p:spPr>
        </p:pic>
      </p:grpSp>
      <p:grpSp>
        <p:nvGrpSpPr>
          <p:cNvPr id="159" name="2 Cloud Gateway"/>
          <p:cNvGrpSpPr/>
          <p:nvPr/>
        </p:nvGrpSpPr>
        <p:grpSpPr>
          <a:xfrm>
            <a:off x="3791829" y="2018637"/>
            <a:ext cx="1150505" cy="3976275"/>
            <a:chOff x="3791485" y="2018426"/>
            <a:chExt cx="1150668" cy="3976839"/>
          </a:xfrm>
        </p:grpSpPr>
        <p:sp>
          <p:nvSpPr>
            <p:cNvPr id="18" name="Rectangle 17"/>
            <p:cNvSpPr/>
            <p:nvPr/>
          </p:nvSpPr>
          <p:spPr bwMode="auto">
            <a:xfrm>
              <a:off x="3791485" y="2018426"/>
              <a:ext cx="1150668" cy="397683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Cloud Gateway</a:t>
              </a:r>
            </a:p>
            <a:p>
              <a:pPr defTabSz="913572" fontAlgn="base">
                <a:lnSpc>
                  <a:spcPct val="90000"/>
                </a:lnSpc>
                <a:spcBef>
                  <a:spcPct val="0"/>
                </a:spcBef>
              </a:pPr>
              <a:endParaRPr lang="en-US" sz="1099"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572" fontAlgn="base">
                <a:lnSpc>
                  <a:spcPct val="90000"/>
                </a:lnSpc>
                <a:spcBef>
                  <a:spcPct val="0"/>
                </a:spcBef>
              </a:pPr>
              <a:r>
                <a:rPr lang="en-US" sz="1099" dirty="0">
                  <a:solidFill>
                    <a:srgbClr val="404040">
                      <a:lumMod val="50000"/>
                    </a:srgbClr>
                  </a:solidFill>
                  <a:latin typeface="Segoe UI Semibold" panose="020B0702040204020203" pitchFamily="34" charset="0"/>
                  <a:ea typeface="Segoe UI" pitchFamily="34" charset="0"/>
                  <a:cs typeface="Segoe UI" pitchFamily="34" charset="0"/>
                </a:rPr>
                <a:t>Event Hub</a:t>
              </a:r>
            </a:p>
          </p:txBody>
        </p:sp>
        <p:grpSp>
          <p:nvGrpSpPr>
            <p:cNvPr id="158" name="Group 157"/>
            <p:cNvGrpSpPr/>
            <p:nvPr/>
          </p:nvGrpSpPr>
          <p:grpSpPr>
            <a:xfrm>
              <a:off x="3926585" y="4335465"/>
              <a:ext cx="828566" cy="927456"/>
              <a:chOff x="3876324" y="5674180"/>
              <a:chExt cx="981580" cy="1503221"/>
            </a:xfrm>
          </p:grpSpPr>
          <p:grpSp>
            <p:nvGrpSpPr>
              <p:cNvPr id="23" name="Group 22"/>
              <p:cNvGrpSpPr/>
              <p:nvPr/>
            </p:nvGrpSpPr>
            <p:grpSpPr>
              <a:xfrm>
                <a:off x="4075337" y="5916435"/>
                <a:ext cx="640701" cy="978965"/>
                <a:chOff x="3978978" y="7270784"/>
                <a:chExt cx="745467" cy="1374673"/>
              </a:xfrm>
            </p:grpSpPr>
            <p:sp>
              <p:nvSpPr>
                <p:cNvPr id="192" name="Rectangle 191"/>
                <p:cNvSpPr/>
                <p:nvPr>
                  <p:custDataLst>
                    <p:tags r:id="rId1"/>
                  </p:custDataLst>
                </p:nvPr>
              </p:nvSpPr>
              <p:spPr bwMode="auto">
                <a:xfrm>
                  <a:off x="3978978" y="7270784"/>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69686" y="7524802"/>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78978" y="7775238"/>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69686" y="806191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78978" y="8279699"/>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41565" y="7773827"/>
                  <a:ext cx="182880"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01677" y="5351397"/>
                <a:ext cx="333444" cy="97901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sp>
            <p:nvSpPr>
              <p:cNvPr id="330" name="Freeform 329"/>
              <p:cNvSpPr/>
              <p:nvPr/>
            </p:nvSpPr>
            <p:spPr bwMode="auto">
              <a:xfrm rot="16200000" flipV="1">
                <a:off x="4199109" y="6521172"/>
                <a:ext cx="333444" cy="979014"/>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404040"/>
                  </a:solidFill>
                </a:endParaRPr>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9334" y="5208515"/>
            <a:ext cx="314445" cy="314445"/>
          </a:xfrm>
          <a:prstGeom prst="rect">
            <a:avLst/>
          </a:prstGeom>
        </p:spPr>
      </p:pic>
    </p:spTree>
    <p:extLst>
      <p:ext uri="{BB962C8B-B14F-4D97-AF65-F5344CB8AC3E}">
        <p14:creationId xmlns:p14="http://schemas.microsoft.com/office/powerpoint/2010/main" val="408779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500" fill="hold"/>
                                        <p:tgtEl>
                                          <p:spTgt spid="228"/>
                                        </p:tgtEl>
                                        <p:attrNameLst>
                                          <p:attrName>ppt_x</p:attrName>
                                        </p:attrNameLst>
                                      </p:cBhvr>
                                      <p:tavLst>
                                        <p:tav tm="0">
                                          <p:val>
                                            <p:strVal val="0-#ppt_w/2"/>
                                          </p:val>
                                        </p:tav>
                                        <p:tav tm="100000">
                                          <p:val>
                                            <p:strVal val="#ppt_x"/>
                                          </p:val>
                                        </p:tav>
                                      </p:tavLst>
                                    </p:anim>
                                    <p:anim calcmode="lin" valueType="num">
                                      <p:cBhvr additive="base">
                                        <p:cTn id="8" dur="500" fill="hold"/>
                                        <p:tgtEl>
                                          <p:spTgt spid="2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anim calcmode="lin" valueType="num">
                                      <p:cBhvr additive="base">
                                        <p:cTn id="19" dur="500" fill="hold"/>
                                        <p:tgtEl>
                                          <p:spTgt spid="159"/>
                                        </p:tgtEl>
                                        <p:attrNameLst>
                                          <p:attrName>ppt_x</p:attrName>
                                        </p:attrNameLst>
                                      </p:cBhvr>
                                      <p:tavLst>
                                        <p:tav tm="0">
                                          <p:val>
                                            <p:strVal val="0-#ppt_w/2"/>
                                          </p:val>
                                        </p:tav>
                                        <p:tav tm="100000">
                                          <p:val>
                                            <p:strVal val="#ppt_x"/>
                                          </p:val>
                                        </p:tav>
                                      </p:tavLst>
                                    </p:anim>
                                    <p:anim calcmode="lin" valueType="num">
                                      <p:cBhvr additive="base">
                                        <p:cTn id="20" dur="500" fill="hold"/>
                                        <p:tgtEl>
                                          <p:spTgt spid="159"/>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266"/>
                                        </p:tgtEl>
                                        <p:attrNameLst>
                                          <p:attrName>style.visibility</p:attrName>
                                        </p:attrNameLst>
                                      </p:cBhvr>
                                      <p:to>
                                        <p:strVal val="visible"/>
                                      </p:to>
                                    </p:set>
                                    <p:animEffect transition="in" filter="fade">
                                      <p:cBhvr>
                                        <p:cTn id="23" dur="500"/>
                                        <p:tgtEl>
                                          <p:spTgt spid="266"/>
                                        </p:tgtEl>
                                      </p:cBhvr>
                                    </p:animEffect>
                                  </p:childTnLst>
                                </p:cTn>
                              </p:par>
                              <p:par>
                                <p:cTn id="24" presetID="2" presetClass="entr" presetSubtype="8" decel="100000" fill="hold" nodeType="withEffect">
                                  <p:stCondLst>
                                    <p:cond delay="0"/>
                                  </p:stCondLst>
                                  <p:childTnLst>
                                    <p:set>
                                      <p:cBhvr>
                                        <p:cTn id="25" dur="1" fill="hold">
                                          <p:stCondLst>
                                            <p:cond delay="0"/>
                                          </p:stCondLst>
                                        </p:cTn>
                                        <p:tgtEl>
                                          <p:spTgt spid="233"/>
                                        </p:tgtEl>
                                        <p:attrNameLst>
                                          <p:attrName>style.visibility</p:attrName>
                                        </p:attrNameLst>
                                      </p:cBhvr>
                                      <p:to>
                                        <p:strVal val="visible"/>
                                      </p:to>
                                    </p:set>
                                    <p:anim calcmode="lin" valueType="num">
                                      <p:cBhvr additive="base">
                                        <p:cTn id="26" dur="500" fill="hold"/>
                                        <p:tgtEl>
                                          <p:spTgt spid="233"/>
                                        </p:tgtEl>
                                        <p:attrNameLst>
                                          <p:attrName>ppt_x</p:attrName>
                                        </p:attrNameLst>
                                      </p:cBhvr>
                                      <p:tavLst>
                                        <p:tav tm="0">
                                          <p:val>
                                            <p:strVal val="0-#ppt_w/2"/>
                                          </p:val>
                                        </p:tav>
                                        <p:tav tm="100000">
                                          <p:val>
                                            <p:strVal val="#ppt_x"/>
                                          </p:val>
                                        </p:tav>
                                      </p:tavLst>
                                    </p:anim>
                                    <p:anim calcmode="lin" valueType="num">
                                      <p:cBhvr additive="base">
                                        <p:cTn id="27" dur="500" fill="hold"/>
                                        <p:tgtEl>
                                          <p:spTgt spid="23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decel="100000" fill="hold" nodeType="clickEffect">
                                  <p:stCondLst>
                                    <p:cond delay="0"/>
                                  </p:stCondLst>
                                  <p:childTnLst>
                                    <p:set>
                                      <p:cBhvr>
                                        <p:cTn id="31" dur="1" fill="hold">
                                          <p:stCondLst>
                                            <p:cond delay="0"/>
                                          </p:stCondLst>
                                        </p:cTn>
                                        <p:tgtEl>
                                          <p:spTgt spid="227"/>
                                        </p:tgtEl>
                                        <p:attrNameLst>
                                          <p:attrName>style.visibility</p:attrName>
                                        </p:attrNameLst>
                                      </p:cBhvr>
                                      <p:to>
                                        <p:strVal val="visible"/>
                                      </p:to>
                                    </p:set>
                                    <p:anim calcmode="lin" valueType="num">
                                      <p:cBhvr additive="base">
                                        <p:cTn id="32" dur="500" fill="hold"/>
                                        <p:tgtEl>
                                          <p:spTgt spid="227"/>
                                        </p:tgtEl>
                                        <p:attrNameLst>
                                          <p:attrName>ppt_x</p:attrName>
                                        </p:attrNameLst>
                                      </p:cBhvr>
                                      <p:tavLst>
                                        <p:tav tm="0">
                                          <p:val>
                                            <p:strVal val="0-#ppt_w/2"/>
                                          </p:val>
                                        </p:tav>
                                        <p:tav tm="100000">
                                          <p:val>
                                            <p:strVal val="#ppt_x"/>
                                          </p:val>
                                        </p:tav>
                                      </p:tavLst>
                                    </p:anim>
                                    <p:anim calcmode="lin" valueType="num">
                                      <p:cBhvr additive="base">
                                        <p:cTn id="33" dur="500" fill="hold"/>
                                        <p:tgtEl>
                                          <p:spTgt spid="227"/>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8" decel="100000" fill="hold" nodeType="withEffect">
                                  <p:stCondLst>
                                    <p:cond delay="0"/>
                                  </p:stCondLst>
                                  <p:childTnLst>
                                    <p:set>
                                      <p:cBhvr>
                                        <p:cTn id="39" dur="1" fill="hold">
                                          <p:stCondLst>
                                            <p:cond delay="0"/>
                                          </p:stCondLst>
                                        </p:cTn>
                                        <p:tgtEl>
                                          <p:spTgt spid="229"/>
                                        </p:tgtEl>
                                        <p:attrNameLst>
                                          <p:attrName>style.visibility</p:attrName>
                                        </p:attrNameLst>
                                      </p:cBhvr>
                                      <p:to>
                                        <p:strVal val="visible"/>
                                      </p:to>
                                    </p:set>
                                    <p:anim calcmode="lin" valueType="num">
                                      <p:cBhvr additive="base">
                                        <p:cTn id="40" dur="500" fill="hold"/>
                                        <p:tgtEl>
                                          <p:spTgt spid="229"/>
                                        </p:tgtEl>
                                        <p:attrNameLst>
                                          <p:attrName>ppt_x</p:attrName>
                                        </p:attrNameLst>
                                      </p:cBhvr>
                                      <p:tavLst>
                                        <p:tav tm="0">
                                          <p:val>
                                            <p:strVal val="0-#ppt_w/2"/>
                                          </p:val>
                                        </p:tav>
                                        <p:tav tm="100000">
                                          <p:val>
                                            <p:strVal val="#ppt_x"/>
                                          </p:val>
                                        </p:tav>
                                      </p:tavLst>
                                    </p:anim>
                                    <p:anim calcmode="lin" valueType="num">
                                      <p:cBhvr additive="base">
                                        <p:cTn id="41"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decel="10000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0-#ppt_w/2"/>
                                          </p:val>
                                        </p:tav>
                                        <p:tav tm="100000">
                                          <p:val>
                                            <p:strVal val="#ppt_x"/>
                                          </p:val>
                                        </p:tav>
                                      </p:tavLst>
                                    </p:anim>
                                    <p:anim calcmode="lin" valueType="num">
                                      <p:cBhvr additive="base">
                                        <p:cTn id="47" dur="500" fill="hold"/>
                                        <p:tgtEl>
                                          <p:spTgt spid="63"/>
                                        </p:tgtEl>
                                        <p:attrNameLst>
                                          <p:attrName>ppt_y</p:attrName>
                                        </p:attrNameLst>
                                      </p:cBhvr>
                                      <p:tavLst>
                                        <p:tav tm="0">
                                          <p:val>
                                            <p:strVal val="#ppt_y"/>
                                          </p:val>
                                        </p:tav>
                                        <p:tav tm="100000">
                                          <p:val>
                                            <p:strVal val="#ppt_y"/>
                                          </p:val>
                                        </p:tav>
                                      </p:tavLst>
                                    </p:anim>
                                  </p:childTnLst>
                                </p:cTn>
                              </p:par>
                              <p:par>
                                <p:cTn id="48" presetID="2" presetClass="entr" presetSubtype="8" decel="100000" fill="hold" nodeType="withEffect">
                                  <p:stCondLst>
                                    <p:cond delay="0"/>
                                  </p:stCondLst>
                                  <p:childTnLst>
                                    <p:set>
                                      <p:cBhvr>
                                        <p:cTn id="49" dur="1" fill="hold">
                                          <p:stCondLst>
                                            <p:cond delay="0"/>
                                          </p:stCondLst>
                                        </p:cTn>
                                        <p:tgtEl>
                                          <p:spTgt spid="202"/>
                                        </p:tgtEl>
                                        <p:attrNameLst>
                                          <p:attrName>style.visibility</p:attrName>
                                        </p:attrNameLst>
                                      </p:cBhvr>
                                      <p:to>
                                        <p:strVal val="visible"/>
                                      </p:to>
                                    </p:set>
                                    <p:anim calcmode="lin" valueType="num">
                                      <p:cBhvr additive="base">
                                        <p:cTn id="50" dur="500" fill="hold"/>
                                        <p:tgtEl>
                                          <p:spTgt spid="202"/>
                                        </p:tgtEl>
                                        <p:attrNameLst>
                                          <p:attrName>ppt_x</p:attrName>
                                        </p:attrNameLst>
                                      </p:cBhvr>
                                      <p:tavLst>
                                        <p:tav tm="0">
                                          <p:val>
                                            <p:strVal val="0-#ppt_w/2"/>
                                          </p:val>
                                        </p:tav>
                                        <p:tav tm="100000">
                                          <p:val>
                                            <p:strVal val="#ppt_x"/>
                                          </p:val>
                                        </p:tav>
                                      </p:tavLst>
                                    </p:anim>
                                    <p:anim calcmode="lin" valueType="num">
                                      <p:cBhvr additive="base">
                                        <p:cTn id="51" dur="500" fill="hold"/>
                                        <p:tgtEl>
                                          <p:spTgt spid="202"/>
                                        </p:tgtEl>
                                        <p:attrNameLst>
                                          <p:attrName>ppt_y</p:attrName>
                                        </p:attrNameLst>
                                      </p:cBhvr>
                                      <p:tavLst>
                                        <p:tav tm="0">
                                          <p:val>
                                            <p:strVal val="#ppt_y"/>
                                          </p:val>
                                        </p:tav>
                                        <p:tav tm="100000">
                                          <p:val>
                                            <p:strVal val="#ppt_y"/>
                                          </p:val>
                                        </p:tav>
                                      </p:tavLst>
                                    </p:anim>
                                  </p:childTnLst>
                                </p:cTn>
                              </p:par>
                              <p:par>
                                <p:cTn id="52" presetID="2" presetClass="entr" presetSubtype="8" decel="100000" fill="hold" nodeType="withEffect">
                                  <p:stCondLst>
                                    <p:cond delay="0"/>
                                  </p:stCondLst>
                                  <p:childTnLst>
                                    <p:set>
                                      <p:cBhvr>
                                        <p:cTn id="53" dur="1" fill="hold">
                                          <p:stCondLst>
                                            <p:cond delay="0"/>
                                          </p:stCondLst>
                                        </p:cTn>
                                        <p:tgtEl>
                                          <p:spTgt spid="231"/>
                                        </p:tgtEl>
                                        <p:attrNameLst>
                                          <p:attrName>style.visibility</p:attrName>
                                        </p:attrNameLst>
                                      </p:cBhvr>
                                      <p:to>
                                        <p:strVal val="visible"/>
                                      </p:to>
                                    </p:set>
                                    <p:anim calcmode="lin" valueType="num">
                                      <p:cBhvr additive="base">
                                        <p:cTn id="54" dur="500" fill="hold"/>
                                        <p:tgtEl>
                                          <p:spTgt spid="231"/>
                                        </p:tgtEl>
                                        <p:attrNameLst>
                                          <p:attrName>ppt_x</p:attrName>
                                        </p:attrNameLst>
                                      </p:cBhvr>
                                      <p:tavLst>
                                        <p:tav tm="0">
                                          <p:val>
                                            <p:strVal val="0-#ppt_w/2"/>
                                          </p:val>
                                        </p:tav>
                                        <p:tav tm="100000">
                                          <p:val>
                                            <p:strVal val="#ppt_x"/>
                                          </p:val>
                                        </p:tav>
                                      </p:tavLst>
                                    </p:anim>
                                    <p:anim calcmode="lin" valueType="num">
                                      <p:cBhvr additive="base">
                                        <p:cTn id="55" dur="500" fill="hold"/>
                                        <p:tgtEl>
                                          <p:spTgt spid="231"/>
                                        </p:tgtEl>
                                        <p:attrNameLst>
                                          <p:attrName>ppt_y</p:attrName>
                                        </p:attrNameLst>
                                      </p:cBhvr>
                                      <p:tavLst>
                                        <p:tav tm="0">
                                          <p:val>
                                            <p:strVal val="#ppt_y"/>
                                          </p:val>
                                        </p:tav>
                                        <p:tav tm="100000">
                                          <p:val>
                                            <p:strVal val="#ppt_y"/>
                                          </p:val>
                                        </p:tav>
                                      </p:tavLst>
                                    </p:anim>
                                  </p:childTnLst>
                                </p:cTn>
                              </p:par>
                              <p:par>
                                <p:cTn id="56" presetID="2" presetClass="entr" presetSubtype="8" decel="100000" fill="hold" nodeType="withEffect">
                                  <p:stCondLst>
                                    <p:cond delay="0"/>
                                  </p:stCondLst>
                                  <p:childTnLst>
                                    <p:set>
                                      <p:cBhvr>
                                        <p:cTn id="57" dur="1" fill="hold">
                                          <p:stCondLst>
                                            <p:cond delay="0"/>
                                          </p:stCondLst>
                                        </p:cTn>
                                        <p:tgtEl>
                                          <p:spTgt spid="226"/>
                                        </p:tgtEl>
                                        <p:attrNameLst>
                                          <p:attrName>style.visibility</p:attrName>
                                        </p:attrNameLst>
                                      </p:cBhvr>
                                      <p:to>
                                        <p:strVal val="visible"/>
                                      </p:to>
                                    </p:set>
                                    <p:anim calcmode="lin" valueType="num">
                                      <p:cBhvr additive="base">
                                        <p:cTn id="58" dur="500" fill="hold"/>
                                        <p:tgtEl>
                                          <p:spTgt spid="226"/>
                                        </p:tgtEl>
                                        <p:attrNameLst>
                                          <p:attrName>ppt_x</p:attrName>
                                        </p:attrNameLst>
                                      </p:cBhvr>
                                      <p:tavLst>
                                        <p:tav tm="0">
                                          <p:val>
                                            <p:strVal val="0-#ppt_w/2"/>
                                          </p:val>
                                        </p:tav>
                                        <p:tav tm="100000">
                                          <p:val>
                                            <p:strVal val="#ppt_x"/>
                                          </p:val>
                                        </p:tav>
                                      </p:tavLst>
                                    </p:anim>
                                    <p:anim calcmode="lin" valueType="num">
                                      <p:cBhvr additive="base">
                                        <p:cTn id="59" dur="500" fill="hold"/>
                                        <p:tgtEl>
                                          <p:spTgt spid="226"/>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decel="100000"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anim calcmode="lin" valueType="num">
                                      <p:cBhvr additive="base">
                                        <p:cTn id="64" dur="500" fill="hold"/>
                                        <p:tgtEl>
                                          <p:spTgt spid="56"/>
                                        </p:tgtEl>
                                        <p:attrNameLst>
                                          <p:attrName>ppt_x</p:attrName>
                                        </p:attrNameLst>
                                      </p:cBhvr>
                                      <p:tavLst>
                                        <p:tav tm="0">
                                          <p:val>
                                            <p:strVal val="#ppt_x"/>
                                          </p:val>
                                        </p:tav>
                                        <p:tav tm="100000">
                                          <p:val>
                                            <p:strVal val="#ppt_x"/>
                                          </p:val>
                                        </p:tav>
                                      </p:tavLst>
                                    </p:anim>
                                    <p:anim calcmode="lin" valueType="num">
                                      <p:cBhvr additive="base">
                                        <p:cTn id="6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31"/>
                                        </p:tgtEl>
                                        <p:attrNameLst>
                                          <p:attrName>style.visibility</p:attrName>
                                        </p:attrNameLst>
                                      </p:cBhvr>
                                      <p:to>
                                        <p:strVal val="visible"/>
                                      </p:to>
                                    </p:set>
                                    <p:animEffect transition="in" filter="fade">
                                      <p:cBhvr>
                                        <p:cTn id="70" dur="500"/>
                                        <p:tgtEl>
                                          <p:spTgt spid="331"/>
                                        </p:tgtEl>
                                      </p:cBhvr>
                                    </p:animEffect>
                                  </p:childTnLst>
                                </p:cTn>
                              </p:par>
                              <p:par>
                                <p:cTn id="71" presetID="10" presetClass="entr" presetSubtype="0" fill="hold" nodeType="withEffect">
                                  <p:stCondLst>
                                    <p:cond delay="0"/>
                                  </p:stCondLst>
                                  <p:childTnLst>
                                    <p:set>
                                      <p:cBhvr>
                                        <p:cTn id="72" dur="1" fill="hold">
                                          <p:stCondLst>
                                            <p:cond delay="0"/>
                                          </p:stCondLst>
                                        </p:cTn>
                                        <p:tgtEl>
                                          <p:spTgt spid="239"/>
                                        </p:tgtEl>
                                        <p:attrNameLst>
                                          <p:attrName>style.visibility</p:attrName>
                                        </p:attrNameLst>
                                      </p:cBhvr>
                                      <p:to>
                                        <p:strVal val="visible"/>
                                      </p:to>
                                    </p:set>
                                    <p:animEffect transition="in" filter="fade">
                                      <p:cBhvr>
                                        <p:cTn id="73" dur="500"/>
                                        <p:tgtEl>
                                          <p:spTgt spid="2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4"/>
                                        </p:tgtEl>
                                        <p:attrNameLst>
                                          <p:attrName>style.visibility</p:attrName>
                                        </p:attrNameLst>
                                      </p:cBhvr>
                                      <p:to>
                                        <p:strVal val="visible"/>
                                      </p:to>
                                    </p:set>
                                    <p:animEffect transition="in" filter="fade">
                                      <p:cBhvr>
                                        <p:cTn id="78" dur="500"/>
                                        <p:tgtEl>
                                          <p:spTgt spid="334"/>
                                        </p:tgtEl>
                                      </p:cBhvr>
                                    </p:animEffect>
                                  </p:childTnLst>
                                </p:cTn>
                              </p:par>
                              <p:par>
                                <p:cTn id="79" presetID="10" presetClass="entr" presetSubtype="0" fill="hold" nodeType="withEffect">
                                  <p:stCondLst>
                                    <p:cond delay="0"/>
                                  </p:stCondLst>
                                  <p:childTnLst>
                                    <p:set>
                                      <p:cBhvr>
                                        <p:cTn id="80" dur="1" fill="hold">
                                          <p:stCondLst>
                                            <p:cond delay="0"/>
                                          </p:stCondLst>
                                        </p:cTn>
                                        <p:tgtEl>
                                          <p:spTgt spid="238"/>
                                        </p:tgtEl>
                                        <p:attrNameLst>
                                          <p:attrName>style.visibility</p:attrName>
                                        </p:attrNameLst>
                                      </p:cBhvr>
                                      <p:to>
                                        <p:strVal val="visible"/>
                                      </p:to>
                                    </p:set>
                                    <p:animEffect transition="in" filter="fade">
                                      <p:cBhvr>
                                        <p:cTn id="81" dur="500"/>
                                        <p:tgtEl>
                                          <p:spTgt spid="2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36"/>
                                        </p:tgtEl>
                                        <p:attrNameLst>
                                          <p:attrName>style.visibility</p:attrName>
                                        </p:attrNameLst>
                                      </p:cBhvr>
                                      <p:to>
                                        <p:strVal val="visible"/>
                                      </p:to>
                                    </p:set>
                                    <p:animEffect transition="in" filter="fade">
                                      <p:cBhvr>
                                        <p:cTn id="86" dur="500"/>
                                        <p:tgtEl>
                                          <p:spTgt spid="336"/>
                                        </p:tgtEl>
                                      </p:cBhvr>
                                    </p:animEffect>
                                  </p:childTnLst>
                                </p:cTn>
                              </p:par>
                              <p:par>
                                <p:cTn id="87" presetID="10" presetClass="entr" presetSubtype="0" fill="hold" nodeType="withEffect">
                                  <p:stCondLst>
                                    <p:cond delay="0"/>
                                  </p:stCondLst>
                                  <p:childTnLst>
                                    <p:set>
                                      <p:cBhvr>
                                        <p:cTn id="88" dur="1" fill="hold">
                                          <p:stCondLst>
                                            <p:cond delay="0"/>
                                          </p:stCondLst>
                                        </p:cTn>
                                        <p:tgtEl>
                                          <p:spTgt spid="140"/>
                                        </p:tgtEl>
                                        <p:attrNameLst>
                                          <p:attrName>style.visibility</p:attrName>
                                        </p:attrNameLst>
                                      </p:cBhvr>
                                      <p:to>
                                        <p:strVal val="visible"/>
                                      </p:to>
                                    </p:set>
                                    <p:animEffect transition="in" filter="fade">
                                      <p:cBhvr>
                                        <p:cTn id="89" dur="500"/>
                                        <p:tgtEl>
                                          <p:spTgt spid="140"/>
                                        </p:tgtEl>
                                      </p:cBhvr>
                                    </p:animEffect>
                                  </p:childTnLst>
                                </p:cTn>
                              </p:par>
                              <p:par>
                                <p:cTn id="90" presetID="10" presetClass="entr" presetSubtype="0" fill="hold" nodeType="withEffect">
                                  <p:stCondLst>
                                    <p:cond delay="0"/>
                                  </p:stCondLst>
                                  <p:childTnLst>
                                    <p:set>
                                      <p:cBhvr>
                                        <p:cTn id="91" dur="1" fill="hold">
                                          <p:stCondLst>
                                            <p:cond delay="0"/>
                                          </p:stCondLst>
                                        </p:cTn>
                                        <p:tgtEl>
                                          <p:spTgt spid="237"/>
                                        </p:tgtEl>
                                        <p:attrNameLst>
                                          <p:attrName>style.visibility</p:attrName>
                                        </p:attrNameLst>
                                      </p:cBhvr>
                                      <p:to>
                                        <p:strVal val="visible"/>
                                      </p:to>
                                    </p:set>
                                    <p:animEffect transition="in" filter="fade">
                                      <p:cBhvr>
                                        <p:cTn id="92" dur="500"/>
                                        <p:tgtEl>
                                          <p:spTgt spid="237"/>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decel="10000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anim calcmode="lin" valueType="num">
                                      <p:cBhvr additive="base">
                                        <p:cTn id="97" dur="500" fill="hold"/>
                                        <p:tgtEl>
                                          <p:spTgt spid="58"/>
                                        </p:tgtEl>
                                        <p:attrNameLst>
                                          <p:attrName>ppt_x</p:attrName>
                                        </p:attrNameLst>
                                      </p:cBhvr>
                                      <p:tavLst>
                                        <p:tav tm="0">
                                          <p:val>
                                            <p:strVal val="#ppt_x"/>
                                          </p:val>
                                        </p:tav>
                                        <p:tav tm="100000">
                                          <p:val>
                                            <p:strVal val="#ppt_x"/>
                                          </p:val>
                                        </p:tav>
                                      </p:tavLst>
                                    </p:anim>
                                    <p:anim calcmode="lin" valueType="num">
                                      <p:cBhvr additive="base">
                                        <p:cTn id="98" dur="500" fill="hold"/>
                                        <p:tgtEl>
                                          <p:spTgt spid="58"/>
                                        </p:tgtEl>
                                        <p:attrNameLst>
                                          <p:attrName>ppt_y</p:attrName>
                                        </p:attrNameLst>
                                      </p:cBhvr>
                                      <p:tavLst>
                                        <p:tav tm="0">
                                          <p:val>
                                            <p:strVal val="1+#ppt_h/2"/>
                                          </p:val>
                                        </p:tav>
                                        <p:tav tm="100000">
                                          <p:val>
                                            <p:strVal val="#ppt_y"/>
                                          </p:val>
                                        </p:tav>
                                      </p:tavLst>
                                    </p:anim>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337"/>
                                        </p:tgtEl>
                                        <p:attrNameLst>
                                          <p:attrName>style.visibility</p:attrName>
                                        </p:attrNameLst>
                                      </p:cBhvr>
                                      <p:to>
                                        <p:strVal val="visible"/>
                                      </p:to>
                                    </p:set>
                                    <p:animEffect transition="in" filter="fade">
                                      <p:cBhvr>
                                        <p:cTn id="102" dur="500"/>
                                        <p:tgtEl>
                                          <p:spTgt spid="3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9"/>
                                        </p:tgtEl>
                                        <p:attrNameLst>
                                          <p:attrName>style.visibility</p:attrName>
                                        </p:attrNameLst>
                                      </p:cBhvr>
                                      <p:to>
                                        <p:strVal val="visible"/>
                                      </p:to>
                                    </p:set>
                                    <p:animEffect transition="in" filter="fade">
                                      <p:cBhvr>
                                        <p:cTn id="107" dur="500"/>
                                        <p:tgtEl>
                                          <p:spTgt spid="249"/>
                                        </p:tgtEl>
                                      </p:cBhvr>
                                    </p:animEffect>
                                  </p:childTnLst>
                                </p:cTn>
                              </p:par>
                              <p:par>
                                <p:cTn id="108" presetID="10" presetClass="entr" presetSubtype="0" fill="hold" nodeType="withEffect">
                                  <p:stCondLst>
                                    <p:cond delay="0"/>
                                  </p:stCondLst>
                                  <p:childTnLst>
                                    <p:set>
                                      <p:cBhvr>
                                        <p:cTn id="109" dur="1" fill="hold">
                                          <p:stCondLst>
                                            <p:cond delay="0"/>
                                          </p:stCondLst>
                                        </p:cTn>
                                        <p:tgtEl>
                                          <p:spTgt spid="250"/>
                                        </p:tgtEl>
                                        <p:attrNameLst>
                                          <p:attrName>style.visibility</p:attrName>
                                        </p:attrNameLst>
                                      </p:cBhvr>
                                      <p:to>
                                        <p:strVal val="visible"/>
                                      </p:to>
                                    </p:set>
                                    <p:animEffect transition="in" filter="fade">
                                      <p:cBhvr>
                                        <p:cTn id="110" dur="500"/>
                                        <p:tgtEl>
                                          <p:spTgt spid="250"/>
                                        </p:tgtEl>
                                      </p:cBhvr>
                                    </p:animEffect>
                                  </p:childTnLst>
                                </p:cTn>
                              </p:par>
                              <p:par>
                                <p:cTn id="111" presetID="10" presetClass="entr" presetSubtype="0" fill="hold" nodeType="withEffect">
                                  <p:stCondLst>
                                    <p:cond delay="0"/>
                                  </p:stCondLst>
                                  <p:childTnLst>
                                    <p:set>
                                      <p:cBhvr>
                                        <p:cTn id="112" dur="1" fill="hold">
                                          <p:stCondLst>
                                            <p:cond delay="0"/>
                                          </p:stCondLst>
                                        </p:cTn>
                                        <p:tgtEl>
                                          <p:spTgt spid="251"/>
                                        </p:tgtEl>
                                        <p:attrNameLst>
                                          <p:attrName>style.visibility</p:attrName>
                                        </p:attrNameLst>
                                      </p:cBhvr>
                                      <p:to>
                                        <p:strVal val="visible"/>
                                      </p:to>
                                    </p:set>
                                    <p:animEffect transition="in" filter="fade">
                                      <p:cBhvr>
                                        <p:cTn id="113"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7" grpId="0" animBg="1"/>
      <p:bldP spid="56" grpId="0" animBg="1"/>
      <p:bldP spid="5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Useful </a:t>
            </a:r>
            <a:r>
              <a:rPr lang="en-US" dirty="0" smtClean="0"/>
              <a:t>Resources: Stream Analytics</a:t>
            </a:r>
            <a:endParaRPr lang="en-US" dirty="0"/>
          </a:p>
        </p:txBody>
      </p:sp>
      <p:sp>
        <p:nvSpPr>
          <p:cNvPr id="5" name="TextBox 4"/>
          <p:cNvSpPr txBox="1"/>
          <p:nvPr/>
        </p:nvSpPr>
        <p:spPr>
          <a:xfrm>
            <a:off x="198437" y="1212850"/>
            <a:ext cx="11963400" cy="4370427"/>
          </a:xfrm>
          <a:prstGeom prst="rect">
            <a:avLst/>
          </a:prstGeom>
          <a:noFill/>
        </p:spPr>
        <p:txBody>
          <a:bodyPr wrap="square" rtlCol="0">
            <a:spAutoFit/>
          </a:bodyPr>
          <a:lstStyle/>
          <a:p>
            <a:pPr marL="2114550" indent="-2114550"/>
            <a:r>
              <a:rPr lang="en-US" dirty="0" smtClean="0">
                <a:solidFill>
                  <a:srgbClr val="FFFFFF"/>
                </a:solidFill>
              </a:rPr>
              <a:t>Business Overview	</a:t>
            </a:r>
            <a:r>
              <a:rPr lang="en-US" dirty="0" smtClean="0">
                <a:solidFill>
                  <a:srgbClr val="FFFFFF"/>
                </a:solidFill>
                <a:hlinkClick r:id="rId3"/>
              </a:rPr>
              <a:t>http</a:t>
            </a:r>
            <a:r>
              <a:rPr lang="en-US" dirty="0">
                <a:solidFill>
                  <a:srgbClr val="FFFFFF"/>
                </a:solidFill>
                <a:hlinkClick r:id="rId3"/>
              </a:rPr>
              <a:t>://azure.microsoft.com/en-us/services/stream-analytics/</a:t>
            </a:r>
            <a:r>
              <a:rPr lang="en-US" dirty="0" smtClean="0">
                <a:solidFill>
                  <a:srgbClr val="FFFFFF"/>
                </a:solidFill>
              </a:rPr>
              <a:t> </a:t>
            </a:r>
          </a:p>
          <a:p>
            <a:pPr marL="2114550" indent="-2114550"/>
            <a:endParaRPr lang="en-US" dirty="0" smtClean="0">
              <a:solidFill>
                <a:srgbClr val="FFFFFF"/>
              </a:solidFill>
            </a:endParaRPr>
          </a:p>
          <a:p>
            <a:pPr marL="2114550" indent="-2114550"/>
            <a:r>
              <a:rPr lang="en-US" dirty="0" smtClean="0">
                <a:solidFill>
                  <a:srgbClr val="FFFFFF"/>
                </a:solidFill>
              </a:rPr>
              <a:t>Documentation</a:t>
            </a:r>
            <a:r>
              <a:rPr lang="en-US" dirty="0">
                <a:solidFill>
                  <a:srgbClr val="FFFFFF"/>
                </a:solidFill>
              </a:rPr>
              <a:t>	</a:t>
            </a:r>
            <a:r>
              <a:rPr lang="en-US" dirty="0" smtClean="0">
                <a:solidFill>
                  <a:srgbClr val="FFFFFF"/>
                </a:solidFill>
                <a:hlinkClick r:id="rId4"/>
              </a:rPr>
              <a:t>http</a:t>
            </a:r>
            <a:r>
              <a:rPr lang="en-US" dirty="0">
                <a:solidFill>
                  <a:srgbClr val="FFFFFF"/>
                </a:solidFill>
                <a:hlinkClick r:id="rId4"/>
              </a:rPr>
              <a:t>://azure.microsoft.com/en-us/documentation/services/stream-analytics</a:t>
            </a:r>
            <a:r>
              <a:rPr lang="en-US" dirty="0" smtClean="0">
                <a:solidFill>
                  <a:srgbClr val="FFFFFF"/>
                </a:solidFill>
                <a:hlinkClick r:id="rId4"/>
              </a:rPr>
              <a:t>/</a:t>
            </a:r>
            <a:endParaRPr lang="en-US" dirty="0" smtClean="0">
              <a:solidFill>
                <a:srgbClr val="FFFFFF"/>
              </a:solidFill>
            </a:endParaRPr>
          </a:p>
          <a:p>
            <a:pPr marL="2114550" indent="-2114550"/>
            <a:endParaRPr lang="en-US" dirty="0" smtClean="0">
              <a:solidFill>
                <a:srgbClr val="FFFFFF"/>
              </a:solidFill>
            </a:endParaRPr>
          </a:p>
          <a:p>
            <a:pPr marL="2114550" indent="-2114550"/>
            <a:r>
              <a:rPr lang="en-US" dirty="0" smtClean="0">
                <a:solidFill>
                  <a:srgbClr val="FFFFFF"/>
                </a:solidFill>
              </a:rPr>
              <a:t>ASA Blog	</a:t>
            </a:r>
            <a:r>
              <a:rPr lang="en-US" dirty="0" smtClean="0">
                <a:solidFill>
                  <a:srgbClr val="FFFFFF"/>
                </a:solidFill>
                <a:hlinkClick r:id="rId5"/>
              </a:rPr>
              <a:t>http</a:t>
            </a:r>
            <a:r>
              <a:rPr lang="en-US" dirty="0">
                <a:solidFill>
                  <a:srgbClr val="FFFFFF"/>
                </a:solidFill>
                <a:hlinkClick r:id="rId5"/>
              </a:rPr>
              <a:t>://</a:t>
            </a:r>
            <a:r>
              <a:rPr lang="en-US" dirty="0" smtClean="0">
                <a:solidFill>
                  <a:srgbClr val="FFFFFF"/>
                </a:solidFill>
                <a:hlinkClick r:id="rId5"/>
              </a:rPr>
              <a:t>blogs.msdn.com/b/streamanalytics/rss.aspx</a:t>
            </a:r>
            <a:endParaRPr lang="en-US" dirty="0" smtClean="0">
              <a:solidFill>
                <a:srgbClr val="FFFFFF"/>
              </a:solidFill>
            </a:endParaRPr>
          </a:p>
          <a:p>
            <a:pPr marL="2114550" lvl="1" indent="-2114550"/>
            <a:endParaRPr lang="en-US" dirty="0" smtClean="0">
              <a:solidFill>
                <a:srgbClr val="FFFFFF"/>
              </a:solidFill>
            </a:endParaRPr>
          </a:p>
          <a:p>
            <a:pPr marL="2114550" lvl="1" indent="-2114550"/>
            <a:r>
              <a:rPr lang="en-US" dirty="0" smtClean="0">
                <a:solidFill>
                  <a:srgbClr val="FFFFFF"/>
                </a:solidFill>
              </a:rPr>
              <a:t>ASA </a:t>
            </a:r>
            <a:r>
              <a:rPr lang="en-US" dirty="0" smtClean="0">
                <a:solidFill>
                  <a:srgbClr val="FFFFFF"/>
                </a:solidFill>
              </a:rPr>
              <a:t>Forum	</a:t>
            </a:r>
            <a:r>
              <a:rPr lang="en-US" dirty="0" smtClean="0">
                <a:solidFill>
                  <a:srgbClr val="FFFFFF"/>
                </a:solidFill>
                <a:hlinkClick r:id="rId6"/>
              </a:rPr>
              <a:t>https</a:t>
            </a:r>
            <a:r>
              <a:rPr lang="en-US" dirty="0">
                <a:solidFill>
                  <a:srgbClr val="FFFFFF"/>
                </a:solidFill>
                <a:hlinkClick r:id="rId6"/>
              </a:rPr>
              <a:t>://</a:t>
            </a:r>
            <a:r>
              <a:rPr lang="en-US" dirty="0" smtClean="0">
                <a:solidFill>
                  <a:srgbClr val="FFFFFF"/>
                </a:solidFill>
                <a:hlinkClick r:id="rId6"/>
              </a:rPr>
              <a:t>social.msdn.microsoft.com/Forums/en-US/home?forum=AzureStreamAnalytics</a:t>
            </a:r>
            <a:endParaRPr lang="en-US" dirty="0" smtClean="0">
              <a:solidFill>
                <a:srgbClr val="FFFFFF"/>
              </a:solidFill>
            </a:endParaRPr>
          </a:p>
          <a:p>
            <a:pPr marL="2114550" lvl="1" indent="-2114550"/>
            <a:r>
              <a:rPr lang="en-US" dirty="0">
                <a:solidFill>
                  <a:srgbClr val="FFFFFF"/>
                </a:solidFill>
              </a:rPr>
              <a:t> </a:t>
            </a:r>
          </a:p>
          <a:p>
            <a:pPr marL="2114550" lvl="1" indent="-2114550"/>
            <a:r>
              <a:rPr lang="en-US" dirty="0">
                <a:solidFill>
                  <a:srgbClr val="FFFFFF"/>
                </a:solidFill>
              </a:rPr>
              <a:t>Vote for </a:t>
            </a:r>
            <a:r>
              <a:rPr lang="en-US" dirty="0" smtClean="0">
                <a:solidFill>
                  <a:srgbClr val="FFFFFF"/>
                </a:solidFill>
              </a:rPr>
              <a:t>ideas	</a:t>
            </a:r>
            <a:r>
              <a:rPr lang="en-US" dirty="0" smtClean="0">
                <a:solidFill>
                  <a:srgbClr val="FFFFFF"/>
                </a:solidFill>
                <a:hlinkClick r:id="rId7"/>
              </a:rPr>
              <a:t>http</a:t>
            </a:r>
            <a:r>
              <a:rPr lang="en-US" dirty="0">
                <a:solidFill>
                  <a:srgbClr val="FFFFFF"/>
                </a:solidFill>
                <a:hlinkClick r:id="rId7"/>
              </a:rPr>
              <a:t>://</a:t>
            </a:r>
            <a:r>
              <a:rPr lang="en-US" dirty="0" smtClean="0">
                <a:solidFill>
                  <a:srgbClr val="FFFFFF"/>
                </a:solidFill>
                <a:hlinkClick r:id="rId7"/>
              </a:rPr>
              <a:t>feedback.azure.com/forums/270577-azure-stream-analytics</a:t>
            </a:r>
            <a:endParaRPr lang="en-US" dirty="0" smtClean="0">
              <a:solidFill>
                <a:srgbClr val="FFFFFF"/>
              </a:solidFill>
            </a:endParaRPr>
          </a:p>
          <a:p>
            <a:pPr marL="2114550" lvl="1" indent="-2114550"/>
            <a:endParaRPr lang="en-US" dirty="0" smtClean="0">
              <a:solidFill>
                <a:srgbClr val="FFFFFF"/>
              </a:solidFill>
            </a:endParaRPr>
          </a:p>
          <a:p>
            <a:pPr marL="2114550" lvl="1" indent="-2114550"/>
            <a:r>
              <a:rPr lang="en-US" dirty="0" smtClean="0">
                <a:solidFill>
                  <a:srgbClr val="FFFFFF"/>
                </a:solidFill>
              </a:rPr>
              <a:t>Email ASA Team	</a:t>
            </a:r>
            <a:r>
              <a:rPr lang="en-US" u="sng" dirty="0" smtClean="0">
                <a:solidFill>
                  <a:srgbClr val="FFFFFF"/>
                </a:solidFill>
                <a:hlinkClick r:id="rId8"/>
              </a:rPr>
              <a:t>azstream@microsoft.com</a:t>
            </a:r>
            <a:r>
              <a:rPr lang="en-US" dirty="0" smtClean="0">
                <a:solidFill>
                  <a:srgbClr val="FFFFFF"/>
                </a:solidFill>
              </a:rPr>
              <a:t> </a:t>
            </a:r>
            <a:endParaRPr lang="en-US" dirty="0" smtClean="0">
              <a:solidFill>
                <a:srgbClr val="FFFFFF"/>
              </a:solidFill>
            </a:endParaRPr>
          </a:p>
          <a:p>
            <a:pPr marL="2114550" lvl="1" indent="-2114550"/>
            <a:endParaRPr lang="en-US" sz="2000" dirty="0">
              <a:solidFill>
                <a:srgbClr val="FFFFFF"/>
              </a:solidFill>
            </a:endParaRPr>
          </a:p>
          <a:p>
            <a:pPr marL="2114550" lvl="1" indent="-2114550"/>
            <a:r>
              <a:rPr lang="en-US" sz="2000" dirty="0" err="1" smtClean="0">
                <a:solidFill>
                  <a:srgbClr val="FFFFFF"/>
                </a:solidFill>
              </a:rPr>
              <a:t>Github</a:t>
            </a:r>
            <a:r>
              <a:rPr lang="en-US" sz="2000" dirty="0" smtClean="0">
                <a:solidFill>
                  <a:srgbClr val="FFFFFF"/>
                </a:solidFill>
              </a:rPr>
              <a:t> </a:t>
            </a:r>
            <a:r>
              <a:rPr lang="en-US" sz="2000" dirty="0" smtClean="0">
                <a:solidFill>
                  <a:srgbClr val="FFFFFF"/>
                </a:solidFill>
              </a:rPr>
              <a:t>Samples:	</a:t>
            </a:r>
            <a:r>
              <a:rPr lang="en-US" sz="2000" dirty="0" smtClean="0">
                <a:solidFill>
                  <a:srgbClr val="FFFFFF"/>
                </a:solidFill>
                <a:hlinkClick r:id="rId9"/>
              </a:rPr>
              <a:t>https</a:t>
            </a:r>
            <a:r>
              <a:rPr lang="en-US" sz="2000" dirty="0">
                <a:solidFill>
                  <a:srgbClr val="FFFFFF"/>
                </a:solidFill>
                <a:hlinkClick r:id="rId9"/>
              </a:rPr>
              <a:t>://</a:t>
            </a:r>
            <a:r>
              <a:rPr lang="en-US" sz="2000" dirty="0" smtClean="0">
                <a:solidFill>
                  <a:srgbClr val="FFFFFF"/>
                </a:solidFill>
                <a:hlinkClick r:id="rId9"/>
              </a:rPr>
              <a:t>github.com/Azure/azure-stream-analytics</a:t>
            </a:r>
            <a:endParaRPr lang="en-US" sz="2000" dirty="0" smtClean="0">
              <a:solidFill>
                <a:srgbClr val="FFFFFF"/>
              </a:solidFill>
            </a:endParaRPr>
          </a:p>
          <a:p>
            <a:pPr marL="2114550" lvl="1" indent="-2114550"/>
            <a:endParaRPr lang="en-US" sz="2000" dirty="0" smtClean="0">
              <a:solidFill>
                <a:srgbClr val="FFFFFF"/>
              </a:solidFill>
            </a:endParaRPr>
          </a:p>
          <a:p>
            <a:pPr marL="2114550" lvl="1" indent="-2114550"/>
            <a:endParaRPr lang="en-US" sz="2000" dirty="0">
              <a:solidFill>
                <a:srgbClr val="FFFFFF"/>
              </a:solidFill>
            </a:endParaRPr>
          </a:p>
        </p:txBody>
      </p:sp>
    </p:spTree>
    <p:extLst>
      <p:ext uri="{BB962C8B-B14F-4D97-AF65-F5344CB8AC3E}">
        <p14:creationId xmlns:p14="http://schemas.microsoft.com/office/powerpoint/2010/main" val="117109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Useful </a:t>
            </a:r>
            <a:r>
              <a:rPr lang="en-US" dirty="0" smtClean="0"/>
              <a:t>Resources: Events Hubs</a:t>
            </a:r>
            <a:endParaRPr lang="en-US" dirty="0"/>
          </a:p>
        </p:txBody>
      </p:sp>
      <p:sp>
        <p:nvSpPr>
          <p:cNvPr id="5" name="TextBox 4"/>
          <p:cNvSpPr txBox="1"/>
          <p:nvPr/>
        </p:nvSpPr>
        <p:spPr>
          <a:xfrm>
            <a:off x="547688" y="1973262"/>
            <a:ext cx="11385549" cy="2862322"/>
          </a:xfrm>
          <a:prstGeom prst="rect">
            <a:avLst/>
          </a:prstGeom>
          <a:noFill/>
        </p:spPr>
        <p:txBody>
          <a:bodyPr wrap="square" rtlCol="0">
            <a:spAutoFit/>
          </a:bodyPr>
          <a:lstStyle/>
          <a:p>
            <a:pPr marL="2114550" indent="-2114550"/>
            <a:r>
              <a:rPr lang="en-US" dirty="0">
                <a:solidFill>
                  <a:srgbClr val="FFFFFF"/>
                </a:solidFill>
              </a:rPr>
              <a:t>Getting Started Tutorial:	</a:t>
            </a:r>
            <a:r>
              <a:rPr lang="en-US" dirty="0">
                <a:solidFill>
                  <a:srgbClr val="FFFFFF"/>
                </a:solidFill>
                <a:hlinkClick r:id="rId3"/>
              </a:rPr>
              <a:t>http://azure.microsoft.com/en-us/documentation/articles/service-bus-event-hubs-csharp-ephcs-getstarted</a:t>
            </a:r>
            <a:r>
              <a:rPr lang="en-US" dirty="0" smtClean="0">
                <a:solidFill>
                  <a:srgbClr val="FFFFFF"/>
                </a:solidFill>
                <a:hlinkClick r:id="rId3"/>
              </a:rPr>
              <a:t>/</a:t>
            </a:r>
            <a:endParaRPr lang="en-US" dirty="0" smtClean="0">
              <a:solidFill>
                <a:srgbClr val="FFFFFF"/>
              </a:solidFill>
            </a:endParaRPr>
          </a:p>
          <a:p>
            <a:pPr marL="2114550" indent="-2114550"/>
            <a:r>
              <a:rPr lang="en-US" dirty="0" smtClean="0">
                <a:solidFill>
                  <a:srgbClr val="FFFFFF"/>
                </a:solidFill>
              </a:rPr>
              <a:t>Programming Guide:		</a:t>
            </a:r>
            <a:r>
              <a:rPr lang="en-US" dirty="0" smtClean="0">
                <a:solidFill>
                  <a:srgbClr val="FFFFFF"/>
                </a:solidFill>
                <a:hlinkClick r:id="rId4"/>
              </a:rPr>
              <a:t>https</a:t>
            </a:r>
            <a:r>
              <a:rPr lang="en-US" dirty="0">
                <a:solidFill>
                  <a:srgbClr val="FFFFFF"/>
                </a:solidFill>
                <a:hlinkClick r:id="rId4"/>
              </a:rPr>
              <a:t>://</a:t>
            </a:r>
            <a:r>
              <a:rPr lang="en-US" dirty="0" smtClean="0">
                <a:solidFill>
                  <a:srgbClr val="FFFFFF"/>
                </a:solidFill>
                <a:hlinkClick r:id="rId4"/>
              </a:rPr>
              <a:t>msdn.microsoft.com/en-us/library/azure/dn789972.aspx</a:t>
            </a:r>
            <a:endParaRPr lang="en-US" dirty="0" smtClean="0">
              <a:solidFill>
                <a:srgbClr val="FFFFFF"/>
              </a:solidFill>
            </a:endParaRPr>
          </a:p>
          <a:p>
            <a:pPr marL="2114550" indent="-2114550"/>
            <a:r>
              <a:rPr lang="en-US" dirty="0">
                <a:solidFill>
                  <a:srgbClr val="FFFFFF"/>
                </a:solidFill>
              </a:rPr>
              <a:t>Event Hub API:		</a:t>
            </a:r>
            <a:r>
              <a:rPr lang="en-US" dirty="0">
                <a:solidFill>
                  <a:srgbClr val="FFFFFF"/>
                </a:solidFill>
                <a:hlinkClick r:id="rId5"/>
              </a:rPr>
              <a:t>https://</a:t>
            </a:r>
            <a:r>
              <a:rPr lang="en-US" dirty="0" smtClean="0">
                <a:solidFill>
                  <a:srgbClr val="FFFFFF"/>
                </a:solidFill>
                <a:hlinkClick r:id="rId5"/>
              </a:rPr>
              <a:t>msdn.microsoft.com/en-us/library/azure/dn790190.aspx</a:t>
            </a:r>
            <a:endParaRPr lang="en-US" dirty="0" smtClean="0">
              <a:solidFill>
                <a:srgbClr val="FFFFFF"/>
              </a:solidFill>
            </a:endParaRPr>
          </a:p>
          <a:p>
            <a:pPr marL="2114550" indent="-2114550"/>
            <a:r>
              <a:rPr lang="en-US" dirty="0" smtClean="0">
                <a:solidFill>
                  <a:srgbClr val="FFFFFF"/>
                </a:solidFill>
              </a:rPr>
              <a:t>Event Hub </a:t>
            </a:r>
            <a:r>
              <a:rPr lang="en-US" dirty="0">
                <a:solidFill>
                  <a:srgbClr val="FFFFFF"/>
                </a:solidFill>
              </a:rPr>
              <a:t>Code Samples	</a:t>
            </a:r>
            <a:r>
              <a:rPr lang="en-US" dirty="0">
                <a:solidFill>
                  <a:srgbClr val="FFFFFF"/>
                </a:solidFill>
                <a:hlinkClick r:id="rId6"/>
              </a:rPr>
              <a:t>https://</a:t>
            </a:r>
            <a:r>
              <a:rPr lang="en-US" dirty="0" smtClean="0">
                <a:solidFill>
                  <a:srgbClr val="FFFFFF"/>
                </a:solidFill>
                <a:hlinkClick r:id="rId6"/>
              </a:rPr>
              <a:t>code.msdn.microsoft.com/windowsazure/site/search?query=event%20hub&amp;f%5B0%5D.Value=event%20hub&amp;f%5B0%5D.Type=SearchText&amp;ac=5</a:t>
            </a:r>
            <a:endParaRPr lang="en-US" dirty="0" smtClean="0">
              <a:solidFill>
                <a:srgbClr val="FFFFFF"/>
              </a:solidFill>
            </a:endParaRPr>
          </a:p>
          <a:p>
            <a:pPr marL="2114550" indent="-2114550"/>
            <a:endParaRPr lang="en-US" dirty="0" smtClean="0">
              <a:solidFill>
                <a:srgbClr val="FFFFFF"/>
              </a:solidFill>
            </a:endParaRPr>
          </a:p>
          <a:p>
            <a:pPr marL="2114550" indent="-2114550"/>
            <a:endParaRPr lang="en-US" dirty="0" smtClean="0">
              <a:solidFill>
                <a:srgbClr val="FFFFFF"/>
              </a:solidFill>
            </a:endParaRPr>
          </a:p>
          <a:p>
            <a:pPr marL="2114550" indent="-2114550"/>
            <a:endParaRPr lang="en-US" dirty="0" smtClean="0">
              <a:solidFill>
                <a:srgbClr val="FFFFFF"/>
              </a:solidFill>
            </a:endParaRPr>
          </a:p>
        </p:txBody>
      </p:sp>
    </p:spTree>
    <p:extLst>
      <p:ext uri="{BB962C8B-B14F-4D97-AF65-F5344CB8AC3E}">
        <p14:creationId xmlns:p14="http://schemas.microsoft.com/office/powerpoint/2010/main" val="299699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Streaming Data?</a:t>
            </a:r>
            <a:endParaRPr lang="en-US" dirty="0"/>
          </a:p>
        </p:txBody>
      </p:sp>
      <p:sp>
        <p:nvSpPr>
          <p:cNvPr id="3" name="Text Placeholder 2"/>
          <p:cNvSpPr txBox="1">
            <a:spLocks/>
          </p:cNvSpPr>
          <p:nvPr/>
        </p:nvSpPr>
        <p:spPr>
          <a:xfrm>
            <a:off x="6475716"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in Motion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356" y="1892473"/>
            <a:ext cx="4132486" cy="4132486"/>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027237" y="1921321"/>
            <a:ext cx="3022600" cy="4132485"/>
          </a:xfrm>
          <a:prstGeom prst="rect">
            <a:avLst/>
          </a:prstGeom>
        </p:spPr>
      </p:pic>
      <p:sp>
        <p:nvSpPr>
          <p:cNvPr id="6" name="Text Placeholder 2"/>
          <p:cNvSpPr txBox="1">
            <a:spLocks/>
          </p:cNvSpPr>
          <p:nvPr/>
        </p:nvSpPr>
        <p:spPr>
          <a:xfrm>
            <a:off x="1263739" y="1523078"/>
            <a:ext cx="4762119" cy="738790"/>
          </a:xfrm>
          <a:prstGeom prst="rect">
            <a:avLst/>
          </a:prstGeom>
        </p:spPr>
        <p:txBody>
          <a:bodyPr vert="horz" wrap="square" lIns="146304" tIns="91439" rIns="146304" bIns="91439"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4001" b="1" dirty="0">
                <a:gradFill>
                  <a:gsLst>
                    <a:gs pos="1250">
                      <a:srgbClr val="505050"/>
                    </a:gs>
                    <a:gs pos="100000">
                      <a:srgbClr val="505050"/>
                    </a:gs>
                  </a:gsLst>
                  <a:lin ang="5400000" scaled="0"/>
                </a:gradFill>
              </a:rPr>
              <a:t>Data at Rest</a:t>
            </a:r>
          </a:p>
        </p:txBody>
      </p:sp>
    </p:spTree>
    <p:extLst>
      <p:ext uri="{BB962C8B-B14F-4D97-AF65-F5344CB8AC3E}">
        <p14:creationId xmlns:p14="http://schemas.microsoft.com/office/powerpoint/2010/main" val="162622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lstStyle/>
          <a:p>
            <a:r>
              <a:rPr lang="en-US" dirty="0" smtClean="0"/>
              <a:t>Azure Streaming/</a:t>
            </a:r>
            <a:r>
              <a:rPr lang="en-US" dirty="0" err="1" smtClean="0"/>
              <a:t>IoT</a:t>
            </a:r>
            <a:r>
              <a:rPr lang="en-US" dirty="0" smtClean="0"/>
              <a:t> </a:t>
            </a:r>
            <a:r>
              <a:rPr lang="en-US" dirty="0"/>
              <a:t>s</a:t>
            </a:r>
            <a:r>
              <a:rPr lang="en-US" dirty="0" smtClean="0"/>
              <a:t>ervices</a:t>
            </a:r>
            <a:endParaRPr lang="en-US" dirty="0"/>
          </a:p>
        </p:txBody>
      </p:sp>
      <p:graphicFrame>
        <p:nvGraphicFramePr>
          <p:cNvPr id="42" name="Table 41"/>
          <p:cNvGraphicFramePr>
            <a:graphicFrameLocks noGrp="1"/>
          </p:cNvGraphicFramePr>
          <p:nvPr>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xmlns="" val="20000"/>
                    </a:ext>
                  </a:extLst>
                </a:gridCol>
                <a:gridCol w="2364250">
                  <a:extLst>
                    <a:ext uri="{9D8B030D-6E8A-4147-A177-3AD203B41FA5}">
                      <a16:colId xmlns:a16="http://schemas.microsoft.com/office/drawing/2014/main" xmlns="" val="20001"/>
                    </a:ext>
                  </a:extLst>
                </a:gridCol>
                <a:gridCol w="2364250">
                  <a:extLst>
                    <a:ext uri="{9D8B030D-6E8A-4147-A177-3AD203B41FA5}">
                      <a16:colId xmlns:a16="http://schemas.microsoft.com/office/drawing/2014/main" xmlns="" val="20002"/>
                    </a:ext>
                  </a:extLst>
                </a:gridCol>
                <a:gridCol w="2364250">
                  <a:extLst>
                    <a:ext uri="{9D8B030D-6E8A-4147-A177-3AD203B41FA5}">
                      <a16:colId xmlns:a16="http://schemas.microsoft.com/office/drawing/2014/main" xmlns="" val="20003"/>
                    </a:ext>
                  </a:extLst>
                </a:gridCol>
                <a:gridCol w="2364250">
                  <a:extLst>
                    <a:ext uri="{9D8B030D-6E8A-4147-A177-3AD203B41FA5}">
                      <a16:colId xmlns:a16="http://schemas.microsoft.com/office/drawing/2014/main" xmlns="" val="20004"/>
                    </a:ext>
                  </a:extLst>
                </a:gridCol>
              </a:tblGrid>
              <a:tr h="479554">
                <a:tc>
                  <a:txBody>
                    <a:bodyPr/>
                    <a:lstStyle/>
                    <a:p>
                      <a:r>
                        <a:rPr lang="en-GB" sz="1600" b="0" dirty="0" smtClean="0">
                          <a:solidFill>
                            <a:schemeClr val="tx1"/>
                          </a:solidFill>
                          <a:latin typeface="Segoe UI Semibold" panose="020B0702040204020203" pitchFamily="34" charset="0"/>
                        </a:rPr>
                        <a:t>Devices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smtClean="0">
                          <a:solidFill>
                            <a:schemeClr val="tx1"/>
                          </a:solidFill>
                          <a:latin typeface="Segoe UI Semibold" panose="020B0702040204020203" pitchFamily="34" charset="0"/>
                        </a:rPr>
                        <a:t>Device Connectivity</a:t>
                      </a:r>
                      <a:endParaRPr lang="en-GB" sz="1600" b="0" dirty="0" smtClean="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Storage</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Analytics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xmlns=""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App</a:t>
                      </a:r>
                      <a:r>
                        <a:rPr lang="en-US" sz="1600" kern="0" baseline="0" dirty="0" smtClean="0">
                          <a:solidFill>
                            <a:srgbClr val="FFFFFF"/>
                          </a:solidFill>
                        </a:rPr>
                        <a:t> Service</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5"/>
                  </a:ext>
                </a:extLst>
              </a:tr>
            </a:tbl>
          </a:graphicData>
        </a:graphic>
      </p:graphicFrame>
      <p:grpSp>
        <p:nvGrpSpPr>
          <p:cNvPr id="43" name="Group 42"/>
          <p:cNvGrpSpPr>
            <a:grpSpLocks noChangeAspect="1"/>
          </p:cNvGrpSpPr>
          <p:nvPr/>
        </p:nvGrpSpPr>
        <p:grpSpPr>
          <a:xfrm>
            <a:off x="980098" y="2547100"/>
            <a:ext cx="857276" cy="527895"/>
            <a:chOff x="5893817" y="-2363993"/>
            <a:chExt cx="1589176" cy="978587"/>
          </a:xfrm>
        </p:grpSpPr>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45" name="Group 44"/>
            <p:cNvGrpSpPr>
              <a:grpSpLocks noChangeAspect="1"/>
            </p:cNvGrpSpPr>
            <p:nvPr/>
          </p:nvGrpSpPr>
          <p:grpSpPr>
            <a:xfrm>
              <a:off x="6051365" y="-2363989"/>
              <a:ext cx="1149652" cy="978583"/>
              <a:chOff x="2475317" y="-6877877"/>
              <a:chExt cx="1493848" cy="1271229"/>
            </a:xfrm>
          </p:grpSpPr>
          <p:sp>
            <p:nvSpPr>
              <p:cNvPr id="51"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sp>
            <p:nvSpPr>
              <p:cNvPr id="52" name="Trapezoid 12"/>
              <p:cNvSpPr/>
              <p:nvPr/>
            </p:nvSpPr>
            <p:spPr>
              <a:xfrm>
                <a:off x="3302775" y="-5690773"/>
                <a:ext cx="666390" cy="8412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grpSp>
        <p:sp>
          <p:nvSpPr>
            <p:cNvPr id="4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4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4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49" name="Freeform 4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54" name="Group 53"/>
          <p:cNvGrpSpPr>
            <a:grpSpLocks noChangeAspect="1"/>
          </p:cNvGrpSpPr>
          <p:nvPr/>
        </p:nvGrpSpPr>
        <p:grpSpPr>
          <a:xfrm>
            <a:off x="1110827" y="3285470"/>
            <a:ext cx="695399" cy="516592"/>
            <a:chOff x="5630249" y="-855090"/>
            <a:chExt cx="1258953" cy="935238"/>
          </a:xfrm>
          <a:solidFill>
            <a:schemeClr val="bg1"/>
          </a:solidFill>
        </p:grpSpPr>
        <p:sp>
          <p:nvSpPr>
            <p:cNvPr id="55"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chemeClr val="tx1"/>
            </a:solid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6"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err="1">
                <a:solidFill>
                  <a:srgbClr val="000000"/>
                </a:solidFill>
                <a:ea typeface="Segoe UI" pitchFamily="34" charset="0"/>
                <a:cs typeface="Segoe UI" pitchFamily="34" charset="0"/>
              </a:endParaRPr>
            </a:p>
          </p:txBody>
        </p:sp>
        <p:pic>
          <p:nvPicPr>
            <p:cNvPr id="57"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58"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tx1"/>
            </a:solid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a:solidFill>
                  <a:srgbClr val="000000"/>
                </a:solidFill>
              </a:endParaRPr>
            </a:p>
          </p:txBody>
        </p:sp>
        <p:sp>
          <p:nvSpPr>
            <p:cNvPr id="59"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err="1">
                <a:solidFill>
                  <a:srgbClr val="000000"/>
                </a:solidFill>
                <a:latin typeface="Segoe UI Light"/>
                <a:ea typeface="Segoe UI" pitchFamily="34" charset="0"/>
                <a:cs typeface="Segoe UI" pitchFamily="34" charset="0"/>
              </a:endParaRPr>
            </a:p>
          </p:txBody>
        </p:sp>
        <p:sp>
          <p:nvSpPr>
            <p:cNvPr id="60"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a:solidFill>
                  <a:srgbClr val="000000"/>
                </a:solidFill>
              </a:endParaRPr>
            </a:p>
          </p:txBody>
        </p:sp>
      </p:grpSp>
      <p:grpSp>
        <p:nvGrpSpPr>
          <p:cNvPr id="61" name="Group 60"/>
          <p:cNvGrpSpPr/>
          <p:nvPr/>
        </p:nvGrpSpPr>
        <p:grpSpPr>
          <a:xfrm>
            <a:off x="1433266" y="4262064"/>
            <a:ext cx="552282" cy="335680"/>
            <a:chOff x="2012636" y="-279971"/>
            <a:chExt cx="734842" cy="447764"/>
          </a:xfrm>
          <a:solidFill>
            <a:schemeClr val="bg1"/>
          </a:solidFill>
        </p:grpSpPr>
        <p:sp>
          <p:nvSpPr>
            <p:cNvPr id="62"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err="1">
                <a:solidFill>
                  <a:srgbClr val="000000"/>
                </a:solidFill>
                <a:ea typeface="Segoe UI" pitchFamily="34" charset="0"/>
                <a:cs typeface="Segoe UI" pitchFamily="34" charset="0"/>
              </a:endParaRPr>
            </a:p>
          </p:txBody>
        </p:sp>
        <p:sp>
          <p:nvSpPr>
            <p:cNvPr id="65"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err="1">
                <a:solidFill>
                  <a:srgbClr val="000000"/>
                </a:solidFill>
                <a:ea typeface="Segoe UI" pitchFamily="34" charset="0"/>
                <a:cs typeface="Segoe UI" pitchFamily="34" charset="0"/>
              </a:endParaRPr>
            </a:p>
          </p:txBody>
        </p:sp>
      </p:grpSp>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67"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92580" y="4265776"/>
            <a:ext cx="472432" cy="472432"/>
          </a:xfrm>
          <a:prstGeom prst="rect">
            <a:avLst/>
          </a:prstGeom>
          <a:noFill/>
        </p:spPr>
      </p:pic>
      <p:pic>
        <p:nvPicPr>
          <p:cNvPr id="68"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71" name="TextBox 70"/>
          <p:cNvSpPr txBox="1"/>
          <p:nvPr/>
        </p:nvSpPr>
        <p:spPr>
          <a:xfrm>
            <a:off x="4795728" y="44299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7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75" name="Picture 7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76"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84" name="Picture 83"/>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85" name="Picture 84"/>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86" name="Picture 85"/>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90034" y="3458125"/>
            <a:ext cx="406778" cy="406778"/>
          </a:xfrm>
          <a:prstGeom prst="rect">
            <a:avLst/>
          </a:prstGeom>
        </p:spPr>
      </p:pic>
      <p:pic>
        <p:nvPicPr>
          <p:cNvPr id="87" name="Picture 86"/>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88" name="Picture 87"/>
          <p:cNvPicPr>
            <a:picLocks noChangeAspect="1"/>
          </p:cNvPicPr>
          <p:nvPr/>
        </p:nvPicPr>
        <p:blipFill>
          <a:blip r:embed="rId20"/>
          <a:stretch>
            <a:fillRect/>
          </a:stretch>
        </p:blipFill>
        <p:spPr>
          <a:xfrm>
            <a:off x="7100403" y="3351688"/>
            <a:ext cx="529819" cy="529819"/>
          </a:xfrm>
          <a:prstGeom prst="rect">
            <a:avLst/>
          </a:prstGeom>
        </p:spPr>
      </p:pic>
      <p:pic>
        <p:nvPicPr>
          <p:cNvPr id="89" name="Picture 88"/>
          <p:cNvPicPr>
            <a:picLocks noChangeAspect="1"/>
          </p:cNvPicPr>
          <p:nvPr/>
        </p:nvPicPr>
        <p:blipFill>
          <a:blip r:embed="rId21"/>
          <a:stretch>
            <a:fillRect/>
          </a:stretch>
        </p:blipFill>
        <p:spPr>
          <a:xfrm>
            <a:off x="2324280" y="2547100"/>
            <a:ext cx="557267" cy="557267"/>
          </a:xfrm>
          <a:prstGeom prst="rect">
            <a:avLst/>
          </a:prstGeom>
        </p:spPr>
      </p:pic>
      <p:pic>
        <p:nvPicPr>
          <p:cNvPr id="90" name="Picture 89"/>
          <p:cNvPicPr>
            <a:picLocks noChangeAspect="1"/>
          </p:cNvPicPr>
          <p:nvPr/>
        </p:nvPicPr>
        <p:blipFill>
          <a:blip r:embed="rId22"/>
          <a:stretch>
            <a:fillRect/>
          </a:stretch>
        </p:blipFill>
        <p:spPr>
          <a:xfrm>
            <a:off x="7060007" y="4131977"/>
            <a:ext cx="610610" cy="610610"/>
          </a:xfrm>
          <a:prstGeom prst="rect">
            <a:avLst/>
          </a:prstGeom>
        </p:spPr>
      </p:pic>
      <p:sp>
        <p:nvSpPr>
          <p:cNvPr id="2" name="Rectangle 1"/>
          <p:cNvSpPr/>
          <p:nvPr/>
        </p:nvSpPr>
        <p:spPr bwMode="auto">
          <a:xfrm>
            <a:off x="655637" y="4843269"/>
            <a:ext cx="3962400" cy="1930594"/>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50" name="Rectangle 49"/>
          <p:cNvSpPr/>
          <p:nvPr/>
        </p:nvSpPr>
        <p:spPr bwMode="auto">
          <a:xfrm>
            <a:off x="4008437" y="5800030"/>
            <a:ext cx="3922146" cy="1127637"/>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284135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1+#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1+#ppt_w/2"/>
                                          </p:val>
                                        </p:tav>
                                        <p:tav tm="100000">
                                          <p:val>
                                            <p:strVal val="#ppt_x"/>
                                          </p:val>
                                        </p:tav>
                                      </p:tavLst>
                                    </p:anim>
                                    <p:anim calcmode="lin" valueType="num">
                                      <p:cBhvr additive="base">
                                        <p:cTn id="20" dur="500" fill="hold"/>
                                        <p:tgtEl>
                                          <p:spTgt spid="6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1+#ppt_w/2"/>
                                          </p:val>
                                        </p:tav>
                                        <p:tav tm="100000">
                                          <p:val>
                                            <p:strVal val="#ppt_x"/>
                                          </p:val>
                                        </p:tav>
                                      </p:tavLst>
                                    </p:anim>
                                    <p:anim calcmode="lin" valueType="num">
                                      <p:cBhvr additive="base">
                                        <p:cTn id="24" dur="500" fill="hold"/>
                                        <p:tgtEl>
                                          <p:spTgt spid="6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fill="hold"/>
                                        <p:tgtEl>
                                          <p:spTgt spid="71"/>
                                        </p:tgtEl>
                                        <p:attrNameLst>
                                          <p:attrName>ppt_x</p:attrName>
                                        </p:attrNameLst>
                                      </p:cBhvr>
                                      <p:tavLst>
                                        <p:tav tm="0">
                                          <p:val>
                                            <p:strVal val="1+#ppt_w/2"/>
                                          </p:val>
                                        </p:tav>
                                        <p:tav tm="100000">
                                          <p:val>
                                            <p:strVal val="#ppt_x"/>
                                          </p:val>
                                        </p:tav>
                                      </p:tavLst>
                                    </p:anim>
                                    <p:anim calcmode="lin" valueType="num">
                                      <p:cBhvr additive="base">
                                        <p:cTn id="28" dur="500" fill="hold"/>
                                        <p:tgtEl>
                                          <p:spTgt spid="71"/>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1+#ppt_w/2"/>
                                          </p:val>
                                        </p:tav>
                                        <p:tav tm="100000">
                                          <p:val>
                                            <p:strVal val="#ppt_x"/>
                                          </p:val>
                                        </p:tav>
                                      </p:tavLst>
                                    </p:anim>
                                    <p:anim calcmode="lin" valueType="num">
                                      <p:cBhvr additive="base">
                                        <p:cTn id="48" dur="500" fill="hold"/>
                                        <p:tgtEl>
                                          <p:spTgt spid="8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1+#ppt_w/2"/>
                                          </p:val>
                                        </p:tav>
                                        <p:tav tm="100000">
                                          <p:val>
                                            <p:strVal val="#ppt_x"/>
                                          </p:val>
                                        </p:tav>
                                      </p:tavLst>
                                    </p:anim>
                                    <p:anim calcmode="lin" valueType="num">
                                      <p:cBhvr additive="base">
                                        <p:cTn id="52" dur="500" fill="hold"/>
                                        <p:tgtEl>
                                          <p:spTgt spid="61"/>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1+#ppt_w/2"/>
                                          </p:val>
                                        </p:tav>
                                        <p:tav tm="100000">
                                          <p:val>
                                            <p:strVal val="#ppt_x"/>
                                          </p:val>
                                        </p:tav>
                                      </p:tavLst>
                                    </p:anim>
                                    <p:anim calcmode="lin" valueType="num">
                                      <p:cBhvr additive="base">
                                        <p:cTn id="56" dur="500" fill="hold"/>
                                        <p:tgtEl>
                                          <p:spTgt spid="54"/>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1+#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500" fill="hold"/>
                                        <p:tgtEl>
                                          <p:spTgt spid="72"/>
                                        </p:tgtEl>
                                        <p:attrNameLst>
                                          <p:attrName>ppt_x</p:attrName>
                                        </p:attrNameLst>
                                      </p:cBhvr>
                                      <p:tavLst>
                                        <p:tav tm="0">
                                          <p:val>
                                            <p:strVal val="1+#ppt_w/2"/>
                                          </p:val>
                                        </p:tav>
                                        <p:tav tm="100000">
                                          <p:val>
                                            <p:strVal val="#ppt_x"/>
                                          </p:val>
                                        </p:tav>
                                      </p:tavLst>
                                    </p:anim>
                                    <p:anim calcmode="lin" valueType="num">
                                      <p:cBhvr additive="base">
                                        <p:cTn id="64" dur="500" fill="hold"/>
                                        <p:tgtEl>
                                          <p:spTgt spid="72"/>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 calcmode="lin" valueType="num">
                                      <p:cBhvr additive="base">
                                        <p:cTn id="67" dur="500" fill="hold"/>
                                        <p:tgtEl>
                                          <p:spTgt spid="70"/>
                                        </p:tgtEl>
                                        <p:attrNameLst>
                                          <p:attrName>ppt_x</p:attrName>
                                        </p:attrNameLst>
                                      </p:cBhvr>
                                      <p:tavLst>
                                        <p:tav tm="0">
                                          <p:val>
                                            <p:strVal val="1+#ppt_w/2"/>
                                          </p:val>
                                        </p:tav>
                                        <p:tav tm="100000">
                                          <p:val>
                                            <p:strVal val="#ppt_x"/>
                                          </p:val>
                                        </p:tav>
                                      </p:tavLst>
                                    </p:anim>
                                    <p:anim calcmode="lin" valueType="num">
                                      <p:cBhvr additive="base">
                                        <p:cTn id="68" dur="500" fill="hold"/>
                                        <p:tgtEl>
                                          <p:spTgt spid="70"/>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anim calcmode="lin" valueType="num">
                                      <p:cBhvr additive="base">
                                        <p:cTn id="71" dur="500" fill="hold"/>
                                        <p:tgtEl>
                                          <p:spTgt spid="85"/>
                                        </p:tgtEl>
                                        <p:attrNameLst>
                                          <p:attrName>ppt_x</p:attrName>
                                        </p:attrNameLst>
                                      </p:cBhvr>
                                      <p:tavLst>
                                        <p:tav tm="0">
                                          <p:val>
                                            <p:strVal val="1+#ppt_w/2"/>
                                          </p:val>
                                        </p:tav>
                                        <p:tav tm="100000">
                                          <p:val>
                                            <p:strVal val="#ppt_x"/>
                                          </p:val>
                                        </p:tav>
                                      </p:tavLst>
                                    </p:anim>
                                    <p:anim calcmode="lin" valueType="num">
                                      <p:cBhvr additive="base">
                                        <p:cTn id="72" dur="500" fill="hold"/>
                                        <p:tgtEl>
                                          <p:spTgt spid="85"/>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86"/>
                                        </p:tgtEl>
                                        <p:attrNameLst>
                                          <p:attrName>style.visibility</p:attrName>
                                        </p:attrNameLst>
                                      </p:cBhvr>
                                      <p:to>
                                        <p:strVal val="visible"/>
                                      </p:to>
                                    </p:set>
                                    <p:anim calcmode="lin" valueType="num">
                                      <p:cBhvr additive="base">
                                        <p:cTn id="75" dur="500" fill="hold"/>
                                        <p:tgtEl>
                                          <p:spTgt spid="86"/>
                                        </p:tgtEl>
                                        <p:attrNameLst>
                                          <p:attrName>ppt_x</p:attrName>
                                        </p:attrNameLst>
                                      </p:cBhvr>
                                      <p:tavLst>
                                        <p:tav tm="0">
                                          <p:val>
                                            <p:strVal val="1+#ppt_w/2"/>
                                          </p:val>
                                        </p:tav>
                                        <p:tav tm="100000">
                                          <p:val>
                                            <p:strVal val="#ppt_x"/>
                                          </p:val>
                                        </p:tav>
                                      </p:tavLst>
                                    </p:anim>
                                    <p:anim calcmode="lin" valueType="num">
                                      <p:cBhvr additive="base">
                                        <p:cTn id="76" dur="500" fill="hold"/>
                                        <p:tgtEl>
                                          <p:spTgt spid="86"/>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 calcmode="lin" valueType="num">
                                      <p:cBhvr additive="base">
                                        <p:cTn id="79" dur="500" fill="hold"/>
                                        <p:tgtEl>
                                          <p:spTgt spid="87"/>
                                        </p:tgtEl>
                                        <p:attrNameLst>
                                          <p:attrName>ppt_x</p:attrName>
                                        </p:attrNameLst>
                                      </p:cBhvr>
                                      <p:tavLst>
                                        <p:tav tm="0">
                                          <p:val>
                                            <p:strVal val="1+#ppt_w/2"/>
                                          </p:val>
                                        </p:tav>
                                        <p:tav tm="100000">
                                          <p:val>
                                            <p:strVal val="#ppt_x"/>
                                          </p:val>
                                        </p:tav>
                                      </p:tavLst>
                                    </p:anim>
                                    <p:anim calcmode="lin" valueType="num">
                                      <p:cBhvr additive="base">
                                        <p:cTn id="80" dur="500" fill="hold"/>
                                        <p:tgtEl>
                                          <p:spTgt spid="87"/>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89"/>
                                        </p:tgtEl>
                                        <p:attrNameLst>
                                          <p:attrName>style.visibility</p:attrName>
                                        </p:attrNameLst>
                                      </p:cBhvr>
                                      <p:to>
                                        <p:strVal val="visible"/>
                                      </p:to>
                                    </p:set>
                                    <p:anim calcmode="lin" valueType="num">
                                      <p:cBhvr additive="base">
                                        <p:cTn id="83" dur="500" fill="hold"/>
                                        <p:tgtEl>
                                          <p:spTgt spid="89"/>
                                        </p:tgtEl>
                                        <p:attrNameLst>
                                          <p:attrName>ppt_x</p:attrName>
                                        </p:attrNameLst>
                                      </p:cBhvr>
                                      <p:tavLst>
                                        <p:tav tm="0">
                                          <p:val>
                                            <p:strVal val="1+#ppt_w/2"/>
                                          </p:val>
                                        </p:tav>
                                        <p:tav tm="100000">
                                          <p:val>
                                            <p:strVal val="#ppt_x"/>
                                          </p:val>
                                        </p:tav>
                                      </p:tavLst>
                                    </p:anim>
                                    <p:anim calcmode="lin" valueType="num">
                                      <p:cBhvr additive="base">
                                        <p:cTn id="84" dur="500" fill="hold"/>
                                        <p:tgtEl>
                                          <p:spTgt spid="89"/>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88"/>
                                        </p:tgtEl>
                                        <p:attrNameLst>
                                          <p:attrName>style.visibility</p:attrName>
                                        </p:attrNameLst>
                                      </p:cBhvr>
                                      <p:to>
                                        <p:strVal val="visible"/>
                                      </p:to>
                                    </p:set>
                                    <p:anim calcmode="lin" valueType="num">
                                      <p:cBhvr additive="base">
                                        <p:cTn id="87" dur="500" fill="hold"/>
                                        <p:tgtEl>
                                          <p:spTgt spid="88"/>
                                        </p:tgtEl>
                                        <p:attrNameLst>
                                          <p:attrName>ppt_x</p:attrName>
                                        </p:attrNameLst>
                                      </p:cBhvr>
                                      <p:tavLst>
                                        <p:tav tm="0">
                                          <p:val>
                                            <p:strVal val="1+#ppt_w/2"/>
                                          </p:val>
                                        </p:tav>
                                        <p:tav tm="100000">
                                          <p:val>
                                            <p:strVal val="#ppt_x"/>
                                          </p:val>
                                        </p:tav>
                                      </p:tavLst>
                                    </p:anim>
                                    <p:anim calcmode="lin" valueType="num">
                                      <p:cBhvr additive="base">
                                        <p:cTn id="88" dur="500" fill="hold"/>
                                        <p:tgtEl>
                                          <p:spTgt spid="88"/>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0"/>
                                        </p:tgtEl>
                                        <p:attrNameLst>
                                          <p:attrName>style.visibility</p:attrName>
                                        </p:attrNameLst>
                                      </p:cBhvr>
                                      <p:to>
                                        <p:strVal val="visible"/>
                                      </p:to>
                                    </p:set>
                                    <p:anim calcmode="lin" valueType="num">
                                      <p:cBhvr additive="base">
                                        <p:cTn id="91" dur="500" fill="hold"/>
                                        <p:tgtEl>
                                          <p:spTgt spid="90"/>
                                        </p:tgtEl>
                                        <p:attrNameLst>
                                          <p:attrName>ppt_x</p:attrName>
                                        </p:attrNameLst>
                                      </p:cBhvr>
                                      <p:tavLst>
                                        <p:tav tm="0">
                                          <p:val>
                                            <p:strVal val="1+#ppt_w/2"/>
                                          </p:val>
                                        </p:tav>
                                        <p:tav tm="100000">
                                          <p:val>
                                            <p:strVal val="#ppt_x"/>
                                          </p:val>
                                        </p:tav>
                                      </p:tavLst>
                                    </p:anim>
                                    <p:anim calcmode="lin" valueType="num">
                                      <p:cBhvr additive="base">
                                        <p:cTn id="92"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994735" cy="1181100"/>
          </a:xfrm>
        </p:spPr>
        <p:txBody>
          <a:bodyPr/>
          <a:lstStyle/>
          <a:p>
            <a:r>
              <a:rPr lang="en-US" dirty="0" smtClean="0"/>
              <a:t>Demo Architecture</a:t>
            </a:r>
            <a:endParaRPr lang="en-US" dirty="0"/>
          </a:p>
        </p:txBody>
      </p:sp>
      <p:grpSp>
        <p:nvGrpSpPr>
          <p:cNvPr id="46" name="Group 45"/>
          <p:cNvGrpSpPr/>
          <p:nvPr/>
        </p:nvGrpSpPr>
        <p:grpSpPr>
          <a:xfrm>
            <a:off x="3558457" y="2415943"/>
            <a:ext cx="1524000" cy="1524000"/>
            <a:chOff x="1029642" y="1874304"/>
            <a:chExt cx="1524000" cy="1524000"/>
          </a:xfrm>
        </p:grpSpPr>
        <p:sp>
          <p:nvSpPr>
            <p:cNvPr id="47" name="Rectangle 46"/>
            <p:cNvSpPr/>
            <p:nvPr>
              <p:custDataLst>
                <p:tags r:id="rId1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14"/>
            <a:stretch>
              <a:fillRect/>
            </a:stretch>
          </p:blipFill>
          <p:spPr>
            <a:xfrm>
              <a:off x="1456680" y="2150502"/>
              <a:ext cx="669924" cy="669924"/>
            </a:xfrm>
            <a:prstGeom prst="rect">
              <a:avLst/>
            </a:prstGeom>
          </p:spPr>
        </p:pic>
      </p:grpSp>
      <p:grpSp>
        <p:nvGrpSpPr>
          <p:cNvPr id="16" name="Group 15"/>
          <p:cNvGrpSpPr/>
          <p:nvPr/>
        </p:nvGrpSpPr>
        <p:grpSpPr>
          <a:xfrm>
            <a:off x="10185870" y="2364834"/>
            <a:ext cx="1524000" cy="1524000"/>
            <a:chOff x="10078310" y="2364834"/>
            <a:chExt cx="1524000" cy="1524000"/>
          </a:xfrm>
        </p:grpSpPr>
        <p:sp>
          <p:nvSpPr>
            <p:cNvPr id="37" name="Rectangle 36"/>
            <p:cNvSpPr/>
            <p:nvPr>
              <p:custDataLst>
                <p:tags r:id="rId10"/>
              </p:custDataLst>
            </p:nvPr>
          </p:nvSpPr>
          <p:spPr bwMode="auto">
            <a:xfrm>
              <a:off x="10078310" y="2364834"/>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0637" y="2396876"/>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5657746" y="2386818"/>
            <a:ext cx="1524000" cy="1524000"/>
            <a:chOff x="2645082" y="1874304"/>
            <a:chExt cx="1524000" cy="1524000"/>
          </a:xfrm>
        </p:grpSpPr>
        <p:sp>
          <p:nvSpPr>
            <p:cNvPr id="43" name="Rectangle 42"/>
            <p:cNvSpPr/>
            <p:nvPr>
              <p:custDataLst>
                <p:tags r:id="rId9"/>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16"/>
            <a:stretch>
              <a:fillRect/>
            </a:stretch>
          </p:blipFill>
          <p:spPr>
            <a:xfrm>
              <a:off x="3000392" y="2092364"/>
              <a:ext cx="780356" cy="780356"/>
            </a:xfrm>
            <a:prstGeom prst="rect">
              <a:avLst/>
            </a:prstGeom>
          </p:spPr>
        </p:pic>
      </p:grpSp>
      <p:grpSp>
        <p:nvGrpSpPr>
          <p:cNvPr id="67" name="Group 66"/>
          <p:cNvGrpSpPr/>
          <p:nvPr/>
        </p:nvGrpSpPr>
        <p:grpSpPr>
          <a:xfrm>
            <a:off x="7741147" y="2430462"/>
            <a:ext cx="1524000" cy="1524000"/>
            <a:chOff x="1029642" y="3489744"/>
            <a:chExt cx="1524000" cy="1524000"/>
          </a:xfrm>
        </p:grpSpPr>
        <p:sp>
          <p:nvSpPr>
            <p:cNvPr id="68" name="Rectangle 67"/>
            <p:cNvSpPr/>
            <p:nvPr>
              <p:custDataLst>
                <p:tags r:id="rId8"/>
              </p:custDataLst>
            </p:nvPr>
          </p:nvSpPr>
          <p:spPr bwMode="auto">
            <a:xfrm>
              <a:off x="1029642" y="3489744"/>
              <a:ext cx="1524000" cy="1524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SQL</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1497" y="3678329"/>
              <a:ext cx="780290" cy="780290"/>
            </a:xfrm>
            <a:prstGeom prst="rect">
              <a:avLst/>
            </a:prstGeom>
          </p:spPr>
        </p:pic>
      </p:grpSp>
      <p:grpSp>
        <p:nvGrpSpPr>
          <p:cNvPr id="71" name="Group 70"/>
          <p:cNvGrpSpPr/>
          <p:nvPr/>
        </p:nvGrpSpPr>
        <p:grpSpPr>
          <a:xfrm>
            <a:off x="7741147" y="4187031"/>
            <a:ext cx="1524000" cy="1524000"/>
            <a:chOff x="2645082" y="3489744"/>
            <a:chExt cx="1524000" cy="1524000"/>
          </a:xfrm>
          <a:solidFill>
            <a:schemeClr val="accent5"/>
          </a:solidFill>
        </p:grpSpPr>
        <p:sp>
          <p:nvSpPr>
            <p:cNvPr id="72" name="Rectangle 71"/>
            <p:cNvSpPr/>
            <p:nvPr>
              <p:custDataLst>
                <p:tags r:id="rId7"/>
              </p:custDataLst>
            </p:nvPr>
          </p:nvSpPr>
          <p:spPr bwMode="auto">
            <a:xfrm>
              <a:off x="2645082" y="3489744"/>
              <a:ext cx="1524000" cy="1524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Blob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3" name="Freeform 72"/>
            <p:cNvSpPr>
              <a:spLocks noChangeAspect="1"/>
            </p:cNvSpPr>
            <p:nvPr/>
          </p:nvSpPr>
          <p:spPr bwMode="auto">
            <a:xfrm>
              <a:off x="3007842" y="3716973"/>
              <a:ext cx="798480" cy="685572"/>
            </a:xfrm>
            <a:custGeom>
              <a:avLst/>
              <a:gdLst>
                <a:gd name="connsiteX0" fmla="*/ 818150 w 1115918"/>
                <a:gd name="connsiteY0" fmla="*/ 739683 h 958123"/>
                <a:gd name="connsiteX1" fmla="*/ 818150 w 1115918"/>
                <a:gd name="connsiteY1" fmla="*/ 869541 h 958123"/>
                <a:gd name="connsiteX2" fmla="*/ 1026430 w 1115918"/>
                <a:gd name="connsiteY2" fmla="*/ 869541 h 958123"/>
                <a:gd name="connsiteX3" fmla="*/ 1026430 w 1115918"/>
                <a:gd name="connsiteY3" fmla="*/ 739683 h 958123"/>
                <a:gd name="connsiteX4" fmla="*/ 575262 w 1115918"/>
                <a:gd name="connsiteY4" fmla="*/ 739683 h 958123"/>
                <a:gd name="connsiteX5" fmla="*/ 575262 w 1115918"/>
                <a:gd name="connsiteY5" fmla="*/ 869541 h 958123"/>
                <a:gd name="connsiteX6" fmla="*/ 783542 w 1115918"/>
                <a:gd name="connsiteY6" fmla="*/ 869541 h 958123"/>
                <a:gd name="connsiteX7" fmla="*/ 783542 w 1115918"/>
                <a:gd name="connsiteY7" fmla="*/ 739683 h 958123"/>
                <a:gd name="connsiteX8" fmla="*/ 332375 w 1115918"/>
                <a:gd name="connsiteY8" fmla="*/ 739683 h 958123"/>
                <a:gd name="connsiteX9" fmla="*/ 332375 w 1115918"/>
                <a:gd name="connsiteY9" fmla="*/ 869541 h 958123"/>
                <a:gd name="connsiteX10" fmla="*/ 540655 w 1115918"/>
                <a:gd name="connsiteY10" fmla="*/ 869541 h 958123"/>
                <a:gd name="connsiteX11" fmla="*/ 540655 w 1115918"/>
                <a:gd name="connsiteY11" fmla="*/ 739683 h 958123"/>
                <a:gd name="connsiteX12" fmla="*/ 89488 w 1115918"/>
                <a:gd name="connsiteY12" fmla="*/ 739683 h 958123"/>
                <a:gd name="connsiteX13" fmla="*/ 89488 w 1115918"/>
                <a:gd name="connsiteY13" fmla="*/ 869541 h 958123"/>
                <a:gd name="connsiteX14" fmla="*/ 297768 w 1115918"/>
                <a:gd name="connsiteY14" fmla="*/ 869541 h 958123"/>
                <a:gd name="connsiteX15" fmla="*/ 297768 w 1115918"/>
                <a:gd name="connsiteY15" fmla="*/ 739683 h 958123"/>
                <a:gd name="connsiteX16" fmla="*/ 818150 w 1115918"/>
                <a:gd name="connsiteY16" fmla="*/ 583625 h 958123"/>
                <a:gd name="connsiteX17" fmla="*/ 818150 w 1115918"/>
                <a:gd name="connsiteY17" fmla="*/ 713483 h 958123"/>
                <a:gd name="connsiteX18" fmla="*/ 1026430 w 1115918"/>
                <a:gd name="connsiteY18" fmla="*/ 713483 h 958123"/>
                <a:gd name="connsiteX19" fmla="*/ 1026430 w 1115918"/>
                <a:gd name="connsiteY19" fmla="*/ 583625 h 958123"/>
                <a:gd name="connsiteX20" fmla="*/ 575262 w 1115918"/>
                <a:gd name="connsiteY20" fmla="*/ 583625 h 958123"/>
                <a:gd name="connsiteX21" fmla="*/ 575262 w 1115918"/>
                <a:gd name="connsiteY21" fmla="*/ 713483 h 958123"/>
                <a:gd name="connsiteX22" fmla="*/ 783542 w 1115918"/>
                <a:gd name="connsiteY22" fmla="*/ 713483 h 958123"/>
                <a:gd name="connsiteX23" fmla="*/ 783542 w 1115918"/>
                <a:gd name="connsiteY23" fmla="*/ 583625 h 958123"/>
                <a:gd name="connsiteX24" fmla="*/ 332375 w 1115918"/>
                <a:gd name="connsiteY24" fmla="*/ 583625 h 958123"/>
                <a:gd name="connsiteX25" fmla="*/ 332375 w 1115918"/>
                <a:gd name="connsiteY25" fmla="*/ 713483 h 958123"/>
                <a:gd name="connsiteX26" fmla="*/ 540655 w 1115918"/>
                <a:gd name="connsiteY26" fmla="*/ 713483 h 958123"/>
                <a:gd name="connsiteX27" fmla="*/ 540655 w 1115918"/>
                <a:gd name="connsiteY27" fmla="*/ 583625 h 958123"/>
                <a:gd name="connsiteX28" fmla="*/ 89488 w 1115918"/>
                <a:gd name="connsiteY28" fmla="*/ 583625 h 958123"/>
                <a:gd name="connsiteX29" fmla="*/ 89488 w 1115918"/>
                <a:gd name="connsiteY29" fmla="*/ 713483 h 958123"/>
                <a:gd name="connsiteX30" fmla="*/ 297768 w 1115918"/>
                <a:gd name="connsiteY30" fmla="*/ 713483 h 958123"/>
                <a:gd name="connsiteX31" fmla="*/ 297768 w 1115918"/>
                <a:gd name="connsiteY31" fmla="*/ 583625 h 958123"/>
                <a:gd name="connsiteX32" fmla="*/ 818150 w 1115918"/>
                <a:gd name="connsiteY32" fmla="*/ 418755 h 958123"/>
                <a:gd name="connsiteX33" fmla="*/ 818150 w 1115918"/>
                <a:gd name="connsiteY33" fmla="*/ 548613 h 958123"/>
                <a:gd name="connsiteX34" fmla="*/ 1026430 w 1115918"/>
                <a:gd name="connsiteY34" fmla="*/ 548613 h 958123"/>
                <a:gd name="connsiteX35" fmla="*/ 1026430 w 1115918"/>
                <a:gd name="connsiteY35" fmla="*/ 418755 h 958123"/>
                <a:gd name="connsiteX36" fmla="*/ 575262 w 1115918"/>
                <a:gd name="connsiteY36" fmla="*/ 418755 h 958123"/>
                <a:gd name="connsiteX37" fmla="*/ 575262 w 1115918"/>
                <a:gd name="connsiteY37" fmla="*/ 548613 h 958123"/>
                <a:gd name="connsiteX38" fmla="*/ 783542 w 1115918"/>
                <a:gd name="connsiteY38" fmla="*/ 548613 h 958123"/>
                <a:gd name="connsiteX39" fmla="*/ 783542 w 1115918"/>
                <a:gd name="connsiteY39" fmla="*/ 418755 h 958123"/>
                <a:gd name="connsiteX40" fmla="*/ 332375 w 1115918"/>
                <a:gd name="connsiteY40" fmla="*/ 418755 h 958123"/>
                <a:gd name="connsiteX41" fmla="*/ 332375 w 1115918"/>
                <a:gd name="connsiteY41" fmla="*/ 548613 h 958123"/>
                <a:gd name="connsiteX42" fmla="*/ 540655 w 1115918"/>
                <a:gd name="connsiteY42" fmla="*/ 548613 h 958123"/>
                <a:gd name="connsiteX43" fmla="*/ 540655 w 1115918"/>
                <a:gd name="connsiteY43" fmla="*/ 418755 h 958123"/>
                <a:gd name="connsiteX44" fmla="*/ 89488 w 1115918"/>
                <a:gd name="connsiteY44" fmla="*/ 418755 h 958123"/>
                <a:gd name="connsiteX45" fmla="*/ 89488 w 1115918"/>
                <a:gd name="connsiteY45" fmla="*/ 548613 h 958123"/>
                <a:gd name="connsiteX46" fmla="*/ 297768 w 1115918"/>
                <a:gd name="connsiteY46" fmla="*/ 548613 h 958123"/>
                <a:gd name="connsiteX47" fmla="*/ 297768 w 1115918"/>
                <a:gd name="connsiteY47" fmla="*/ 418755 h 958123"/>
                <a:gd name="connsiteX48" fmla="*/ 818150 w 1115918"/>
                <a:gd name="connsiteY48" fmla="*/ 249772 h 958123"/>
                <a:gd name="connsiteX49" fmla="*/ 818150 w 1115918"/>
                <a:gd name="connsiteY49" fmla="*/ 379630 h 958123"/>
                <a:gd name="connsiteX50" fmla="*/ 1026430 w 1115918"/>
                <a:gd name="connsiteY50" fmla="*/ 379630 h 958123"/>
                <a:gd name="connsiteX51" fmla="*/ 1026430 w 1115918"/>
                <a:gd name="connsiteY51" fmla="*/ 249772 h 958123"/>
                <a:gd name="connsiteX52" fmla="*/ 575262 w 1115918"/>
                <a:gd name="connsiteY52" fmla="*/ 249772 h 958123"/>
                <a:gd name="connsiteX53" fmla="*/ 575262 w 1115918"/>
                <a:gd name="connsiteY53" fmla="*/ 379630 h 958123"/>
                <a:gd name="connsiteX54" fmla="*/ 783542 w 1115918"/>
                <a:gd name="connsiteY54" fmla="*/ 379630 h 958123"/>
                <a:gd name="connsiteX55" fmla="*/ 783542 w 1115918"/>
                <a:gd name="connsiteY55" fmla="*/ 249772 h 958123"/>
                <a:gd name="connsiteX56" fmla="*/ 332375 w 1115918"/>
                <a:gd name="connsiteY56" fmla="*/ 249772 h 958123"/>
                <a:gd name="connsiteX57" fmla="*/ 332375 w 1115918"/>
                <a:gd name="connsiteY57" fmla="*/ 379630 h 958123"/>
                <a:gd name="connsiteX58" fmla="*/ 540655 w 1115918"/>
                <a:gd name="connsiteY58" fmla="*/ 379630 h 958123"/>
                <a:gd name="connsiteX59" fmla="*/ 540655 w 1115918"/>
                <a:gd name="connsiteY59" fmla="*/ 249772 h 958123"/>
                <a:gd name="connsiteX60" fmla="*/ 89488 w 1115918"/>
                <a:gd name="connsiteY60" fmla="*/ 249772 h 958123"/>
                <a:gd name="connsiteX61" fmla="*/ 89488 w 1115918"/>
                <a:gd name="connsiteY61" fmla="*/ 379630 h 958123"/>
                <a:gd name="connsiteX62" fmla="*/ 297768 w 1115918"/>
                <a:gd name="connsiteY62" fmla="*/ 379630 h 958123"/>
                <a:gd name="connsiteX63" fmla="*/ 297768 w 1115918"/>
                <a:gd name="connsiteY63" fmla="*/ 249772 h 958123"/>
                <a:gd name="connsiteX64" fmla="*/ 57890 w 1115918"/>
                <a:gd name="connsiteY64" fmla="*/ 0 h 958123"/>
                <a:gd name="connsiteX65" fmla="*/ 1058028 w 1115918"/>
                <a:gd name="connsiteY65" fmla="*/ 0 h 958123"/>
                <a:gd name="connsiteX66" fmla="*/ 1115918 w 1115918"/>
                <a:gd name="connsiteY66" fmla="*/ 57890 h 958123"/>
                <a:gd name="connsiteX67" fmla="*/ 1115918 w 1115918"/>
                <a:gd name="connsiteY67" fmla="*/ 900233 h 958123"/>
                <a:gd name="connsiteX68" fmla="*/ 1058028 w 1115918"/>
                <a:gd name="connsiteY68" fmla="*/ 958123 h 958123"/>
                <a:gd name="connsiteX69" fmla="*/ 57890 w 1115918"/>
                <a:gd name="connsiteY69" fmla="*/ 958123 h 958123"/>
                <a:gd name="connsiteX70" fmla="*/ 0 w 1115918"/>
                <a:gd name="connsiteY70" fmla="*/ 900233 h 958123"/>
                <a:gd name="connsiteX71" fmla="*/ 0 w 1115918"/>
                <a:gd name="connsiteY71" fmla="*/ 57890 h 958123"/>
                <a:gd name="connsiteX72" fmla="*/ 57890 w 1115918"/>
                <a:gd name="connsiteY72" fmla="*/ 0 h 9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15918" h="958123">
                  <a:moveTo>
                    <a:pt x="818150" y="739683"/>
                  </a:moveTo>
                  <a:lnTo>
                    <a:pt x="818150" y="869541"/>
                  </a:lnTo>
                  <a:lnTo>
                    <a:pt x="1026430" y="869541"/>
                  </a:lnTo>
                  <a:lnTo>
                    <a:pt x="1026430" y="739683"/>
                  </a:lnTo>
                  <a:close/>
                  <a:moveTo>
                    <a:pt x="575262" y="739683"/>
                  </a:moveTo>
                  <a:lnTo>
                    <a:pt x="575262" y="869541"/>
                  </a:lnTo>
                  <a:lnTo>
                    <a:pt x="783542" y="869541"/>
                  </a:lnTo>
                  <a:lnTo>
                    <a:pt x="783542" y="739683"/>
                  </a:lnTo>
                  <a:close/>
                  <a:moveTo>
                    <a:pt x="332375" y="739683"/>
                  </a:moveTo>
                  <a:lnTo>
                    <a:pt x="332375" y="869541"/>
                  </a:lnTo>
                  <a:lnTo>
                    <a:pt x="540655" y="869541"/>
                  </a:lnTo>
                  <a:lnTo>
                    <a:pt x="540655" y="739683"/>
                  </a:lnTo>
                  <a:close/>
                  <a:moveTo>
                    <a:pt x="89488" y="739683"/>
                  </a:moveTo>
                  <a:lnTo>
                    <a:pt x="89488" y="869541"/>
                  </a:lnTo>
                  <a:lnTo>
                    <a:pt x="297768" y="869541"/>
                  </a:lnTo>
                  <a:lnTo>
                    <a:pt x="297768" y="739683"/>
                  </a:lnTo>
                  <a:close/>
                  <a:moveTo>
                    <a:pt x="818150" y="583625"/>
                  </a:moveTo>
                  <a:lnTo>
                    <a:pt x="818150" y="713483"/>
                  </a:lnTo>
                  <a:lnTo>
                    <a:pt x="1026430" y="713483"/>
                  </a:lnTo>
                  <a:lnTo>
                    <a:pt x="1026430" y="583625"/>
                  </a:lnTo>
                  <a:close/>
                  <a:moveTo>
                    <a:pt x="575262" y="583625"/>
                  </a:moveTo>
                  <a:lnTo>
                    <a:pt x="575262" y="713483"/>
                  </a:lnTo>
                  <a:lnTo>
                    <a:pt x="783542" y="713483"/>
                  </a:lnTo>
                  <a:lnTo>
                    <a:pt x="783542" y="583625"/>
                  </a:lnTo>
                  <a:close/>
                  <a:moveTo>
                    <a:pt x="332375" y="583625"/>
                  </a:moveTo>
                  <a:lnTo>
                    <a:pt x="332375" y="713483"/>
                  </a:lnTo>
                  <a:lnTo>
                    <a:pt x="540655" y="713483"/>
                  </a:lnTo>
                  <a:lnTo>
                    <a:pt x="540655" y="583625"/>
                  </a:lnTo>
                  <a:close/>
                  <a:moveTo>
                    <a:pt x="89488" y="583625"/>
                  </a:moveTo>
                  <a:lnTo>
                    <a:pt x="89488" y="713483"/>
                  </a:lnTo>
                  <a:lnTo>
                    <a:pt x="297768" y="713483"/>
                  </a:lnTo>
                  <a:lnTo>
                    <a:pt x="297768" y="583625"/>
                  </a:lnTo>
                  <a:close/>
                  <a:moveTo>
                    <a:pt x="818150" y="418755"/>
                  </a:moveTo>
                  <a:lnTo>
                    <a:pt x="818150" y="548613"/>
                  </a:lnTo>
                  <a:lnTo>
                    <a:pt x="1026430" y="548613"/>
                  </a:lnTo>
                  <a:lnTo>
                    <a:pt x="1026430" y="418755"/>
                  </a:lnTo>
                  <a:close/>
                  <a:moveTo>
                    <a:pt x="575262" y="418755"/>
                  </a:moveTo>
                  <a:lnTo>
                    <a:pt x="575262" y="548613"/>
                  </a:lnTo>
                  <a:lnTo>
                    <a:pt x="783542" y="548613"/>
                  </a:lnTo>
                  <a:lnTo>
                    <a:pt x="783542" y="418755"/>
                  </a:lnTo>
                  <a:close/>
                  <a:moveTo>
                    <a:pt x="332375" y="418755"/>
                  </a:moveTo>
                  <a:lnTo>
                    <a:pt x="332375" y="548613"/>
                  </a:lnTo>
                  <a:lnTo>
                    <a:pt x="540655" y="548613"/>
                  </a:lnTo>
                  <a:lnTo>
                    <a:pt x="540655" y="418755"/>
                  </a:lnTo>
                  <a:close/>
                  <a:moveTo>
                    <a:pt x="89488" y="418755"/>
                  </a:moveTo>
                  <a:lnTo>
                    <a:pt x="89488" y="548613"/>
                  </a:lnTo>
                  <a:lnTo>
                    <a:pt x="297768" y="548613"/>
                  </a:lnTo>
                  <a:lnTo>
                    <a:pt x="297768" y="418755"/>
                  </a:lnTo>
                  <a:close/>
                  <a:moveTo>
                    <a:pt x="818150" y="249772"/>
                  </a:moveTo>
                  <a:lnTo>
                    <a:pt x="818150" y="379630"/>
                  </a:lnTo>
                  <a:lnTo>
                    <a:pt x="1026430" y="379630"/>
                  </a:lnTo>
                  <a:lnTo>
                    <a:pt x="1026430" y="249772"/>
                  </a:lnTo>
                  <a:close/>
                  <a:moveTo>
                    <a:pt x="575262" y="249772"/>
                  </a:moveTo>
                  <a:lnTo>
                    <a:pt x="575262" y="379630"/>
                  </a:lnTo>
                  <a:lnTo>
                    <a:pt x="783542" y="379630"/>
                  </a:lnTo>
                  <a:lnTo>
                    <a:pt x="783542" y="249772"/>
                  </a:lnTo>
                  <a:close/>
                  <a:moveTo>
                    <a:pt x="332375" y="249772"/>
                  </a:moveTo>
                  <a:lnTo>
                    <a:pt x="332375" y="379630"/>
                  </a:lnTo>
                  <a:lnTo>
                    <a:pt x="540655" y="379630"/>
                  </a:lnTo>
                  <a:lnTo>
                    <a:pt x="540655" y="249772"/>
                  </a:lnTo>
                  <a:close/>
                  <a:moveTo>
                    <a:pt x="89488" y="249772"/>
                  </a:moveTo>
                  <a:lnTo>
                    <a:pt x="89488" y="379630"/>
                  </a:lnTo>
                  <a:lnTo>
                    <a:pt x="297768" y="379630"/>
                  </a:lnTo>
                  <a:lnTo>
                    <a:pt x="297768" y="249772"/>
                  </a:lnTo>
                  <a:close/>
                  <a:moveTo>
                    <a:pt x="57890" y="0"/>
                  </a:moveTo>
                  <a:lnTo>
                    <a:pt x="1058028" y="0"/>
                  </a:lnTo>
                  <a:cubicBezTo>
                    <a:pt x="1090000" y="0"/>
                    <a:pt x="1115918" y="25918"/>
                    <a:pt x="1115918" y="57890"/>
                  </a:cubicBezTo>
                  <a:lnTo>
                    <a:pt x="1115918" y="900233"/>
                  </a:lnTo>
                  <a:cubicBezTo>
                    <a:pt x="1115918" y="932205"/>
                    <a:pt x="1090000" y="958123"/>
                    <a:pt x="1058028" y="958123"/>
                  </a:cubicBezTo>
                  <a:lnTo>
                    <a:pt x="57890" y="958123"/>
                  </a:lnTo>
                  <a:cubicBezTo>
                    <a:pt x="25918" y="958123"/>
                    <a:pt x="0" y="932205"/>
                    <a:pt x="0" y="900233"/>
                  </a:cubicBezTo>
                  <a:lnTo>
                    <a:pt x="0" y="57890"/>
                  </a:lnTo>
                  <a:cubicBezTo>
                    <a:pt x="0" y="25918"/>
                    <a:pt x="25918" y="0"/>
                    <a:pt x="5789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2" descr="Image result for dcs wartho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6257" y="4299186"/>
            <a:ext cx="2857500" cy="16002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32893" y="2426001"/>
            <a:ext cx="2850276" cy="1524000"/>
            <a:chOff x="132892" y="2426001"/>
            <a:chExt cx="2931027" cy="1524000"/>
          </a:xfrm>
        </p:grpSpPr>
        <p:sp>
          <p:nvSpPr>
            <p:cNvPr id="59" name="Rectangle 58"/>
            <p:cNvSpPr/>
            <p:nvPr>
              <p:custDataLst>
                <p:tags r:id="rId6"/>
              </p:custDataLst>
            </p:nvPr>
          </p:nvSpPr>
          <p:spPr bwMode="auto">
            <a:xfrm>
              <a:off x="132892" y="2426001"/>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477" y="2568550"/>
              <a:ext cx="1114609" cy="1026943"/>
            </a:xfrm>
            <a:prstGeom prst="rect">
              <a:avLst/>
            </a:prstGeom>
          </p:spPr>
        </p:pic>
      </p:grpSp>
      <p:sp>
        <p:nvSpPr>
          <p:cNvPr id="51" name="Rectangle 50"/>
          <p:cNvSpPr/>
          <p:nvPr>
            <p:custDataLst>
              <p:tags r:id="rId1"/>
            </p:custDataLst>
          </p:nvPr>
        </p:nvSpPr>
        <p:spPr bwMode="auto">
          <a:xfrm>
            <a:off x="169655" y="1475628"/>
            <a:ext cx="281452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Event Producers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3" name="Rectangle 52"/>
          <p:cNvSpPr/>
          <p:nvPr>
            <p:custDataLst>
              <p:tags r:id="rId2"/>
            </p:custDataLst>
          </p:nvPr>
        </p:nvSpPr>
        <p:spPr bwMode="auto">
          <a:xfrm>
            <a:off x="3398837" y="1473623"/>
            <a:ext cx="1759820"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Ingestion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4" name="Rectangle 53"/>
          <p:cNvSpPr/>
          <p:nvPr>
            <p:custDataLst>
              <p:tags r:id="rId3"/>
            </p:custDataLst>
          </p:nvPr>
        </p:nvSpPr>
        <p:spPr bwMode="auto">
          <a:xfrm>
            <a:off x="5532437" y="1485022"/>
            <a:ext cx="1774619"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Transformation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5" name="Rectangle 54"/>
          <p:cNvSpPr/>
          <p:nvPr>
            <p:custDataLst>
              <p:tags r:id="rId4"/>
            </p:custDataLst>
          </p:nvPr>
        </p:nvSpPr>
        <p:spPr bwMode="auto">
          <a:xfrm>
            <a:off x="9907196" y="1490183"/>
            <a:ext cx="2483241"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Presentation &amp; Action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6" name="Rectangle 55"/>
          <p:cNvSpPr/>
          <p:nvPr>
            <p:custDataLst>
              <p:tags r:id="rId5"/>
            </p:custDataLst>
          </p:nvPr>
        </p:nvSpPr>
        <p:spPr bwMode="auto">
          <a:xfrm>
            <a:off x="7613221" y="1485022"/>
            <a:ext cx="203401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Long Term Storage</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Right Arrow 16"/>
          <p:cNvSpPr/>
          <p:nvPr/>
        </p:nvSpPr>
        <p:spPr bwMode="auto">
          <a:xfrm>
            <a:off x="2908994" y="141572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7" name="Right Arrow 56"/>
          <p:cNvSpPr/>
          <p:nvPr/>
        </p:nvSpPr>
        <p:spPr bwMode="auto">
          <a:xfrm>
            <a:off x="9567846" y="1439862"/>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18" name="Left-Right Arrow 17"/>
          <p:cNvSpPr/>
          <p:nvPr/>
        </p:nvSpPr>
        <p:spPr bwMode="auto">
          <a:xfrm>
            <a:off x="5053656" y="1449122"/>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8" name="Left-Right Arrow 57"/>
          <p:cNvSpPr/>
          <p:nvPr/>
        </p:nvSpPr>
        <p:spPr bwMode="auto">
          <a:xfrm>
            <a:off x="7132637" y="1415720"/>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42241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231403" cy="1181100"/>
          </a:xfrm>
        </p:spPr>
        <p:txBody>
          <a:bodyPr/>
          <a:lstStyle/>
          <a:p>
            <a:r>
              <a:rPr lang="en-US" sz="9600" dirty="0" smtClean="0"/>
              <a:t>Demo</a:t>
            </a:r>
            <a:endParaRPr lang="en-US" sz="9600" dirty="0"/>
          </a:p>
        </p:txBody>
      </p:sp>
      <p:pic>
        <p:nvPicPr>
          <p:cNvPr id="2" name="Picture 1"/>
          <p:cNvPicPr>
            <a:picLocks noChangeAspect="1"/>
          </p:cNvPicPr>
          <p:nvPr/>
        </p:nvPicPr>
        <p:blipFill>
          <a:blip r:embed="rId3"/>
          <a:stretch>
            <a:fillRect/>
          </a:stretch>
        </p:blipFill>
        <p:spPr>
          <a:xfrm>
            <a:off x="2179637" y="2049462"/>
            <a:ext cx="7865533" cy="4424362"/>
          </a:xfrm>
          <a:prstGeom prst="rect">
            <a:avLst/>
          </a:prstGeom>
        </p:spPr>
      </p:pic>
    </p:spTree>
    <p:extLst>
      <p:ext uri="{BB962C8B-B14F-4D97-AF65-F5344CB8AC3E}">
        <p14:creationId xmlns:p14="http://schemas.microsoft.com/office/powerpoint/2010/main" val="147876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7902" y="144462"/>
            <a:ext cx="6994735" cy="1181100"/>
          </a:xfrm>
        </p:spPr>
        <p:txBody>
          <a:bodyPr/>
          <a:lstStyle/>
          <a:p>
            <a:r>
              <a:rPr lang="en-US" dirty="0" smtClean="0"/>
              <a:t>Demo Architecture</a:t>
            </a:r>
            <a:endParaRPr lang="en-US" dirty="0"/>
          </a:p>
        </p:txBody>
      </p:sp>
      <p:grpSp>
        <p:nvGrpSpPr>
          <p:cNvPr id="46" name="Group 45"/>
          <p:cNvGrpSpPr/>
          <p:nvPr/>
        </p:nvGrpSpPr>
        <p:grpSpPr>
          <a:xfrm>
            <a:off x="3558457" y="2415943"/>
            <a:ext cx="1524000" cy="1524000"/>
            <a:chOff x="1029642" y="1874304"/>
            <a:chExt cx="1524000" cy="1524000"/>
          </a:xfrm>
        </p:grpSpPr>
        <p:sp>
          <p:nvSpPr>
            <p:cNvPr id="47" name="Rectangle 46"/>
            <p:cNvSpPr/>
            <p:nvPr>
              <p:custDataLst>
                <p:tags r:id="rId11"/>
              </p:custDataLst>
            </p:nvPr>
          </p:nvSpPr>
          <p:spPr bwMode="auto">
            <a:xfrm>
              <a:off x="1029642" y="1874304"/>
              <a:ext cx="1524000" cy="1524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Event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Hub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49" name="Picture 48"/>
            <p:cNvPicPr>
              <a:picLocks noChangeAspect="1"/>
            </p:cNvPicPr>
            <p:nvPr/>
          </p:nvPicPr>
          <p:blipFill>
            <a:blip r:embed="rId14"/>
            <a:stretch>
              <a:fillRect/>
            </a:stretch>
          </p:blipFill>
          <p:spPr>
            <a:xfrm>
              <a:off x="1456680" y="2150502"/>
              <a:ext cx="669924" cy="669924"/>
            </a:xfrm>
            <a:prstGeom prst="rect">
              <a:avLst/>
            </a:prstGeom>
          </p:spPr>
        </p:pic>
      </p:grpSp>
      <p:grpSp>
        <p:nvGrpSpPr>
          <p:cNvPr id="16" name="Group 15"/>
          <p:cNvGrpSpPr/>
          <p:nvPr/>
        </p:nvGrpSpPr>
        <p:grpSpPr>
          <a:xfrm>
            <a:off x="10185870" y="2364834"/>
            <a:ext cx="1524000" cy="1524000"/>
            <a:chOff x="10078310" y="2364834"/>
            <a:chExt cx="1524000" cy="1524000"/>
          </a:xfrm>
        </p:grpSpPr>
        <p:sp>
          <p:nvSpPr>
            <p:cNvPr id="37" name="Rectangle 36"/>
            <p:cNvSpPr/>
            <p:nvPr>
              <p:custDataLst>
                <p:tags r:id="rId10"/>
              </p:custDataLst>
            </p:nvPr>
          </p:nvSpPr>
          <p:spPr bwMode="auto">
            <a:xfrm>
              <a:off x="10078310" y="2364834"/>
              <a:ext cx="1524000" cy="152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solidFill>
                    <a:schemeClr val="tx1"/>
                  </a:solidFill>
                  <a:ea typeface="Segoe UI" pitchFamily="34" charset="0"/>
                  <a:cs typeface="Segoe UI" pitchFamily="34" charset="0"/>
                </a:rPr>
                <a:t>Power BI</a:t>
              </a:r>
              <a:endParaRPr lang="en-US" dirty="0">
                <a:solidFill>
                  <a:schemeClr val="tx1"/>
                </a:solidFill>
                <a:ea typeface="Segoe UI" pitchFamily="34" charset="0"/>
                <a:cs typeface="Segoe UI" pitchFamily="34" charset="0"/>
              </a:endParaRPr>
            </a:p>
          </p:txBody>
        </p:sp>
        <p:pic>
          <p:nvPicPr>
            <p:cNvPr id="3074" name="Picture 2" descr="C:\Users\jeffwe\AppData\Local\Temp\SNAGHTML669064b.PNG"/>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0637" y="2396876"/>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5657746" y="2386818"/>
            <a:ext cx="1524000" cy="1524000"/>
            <a:chOff x="2645082" y="1874304"/>
            <a:chExt cx="1524000" cy="1524000"/>
          </a:xfrm>
        </p:grpSpPr>
        <p:sp>
          <p:nvSpPr>
            <p:cNvPr id="43" name="Rectangle 42"/>
            <p:cNvSpPr/>
            <p:nvPr>
              <p:custDataLst>
                <p:tags r:id="rId9"/>
              </p:custDataLst>
            </p:nvPr>
          </p:nvSpPr>
          <p:spPr bwMode="auto">
            <a:xfrm>
              <a:off x="2645082" y="1874304"/>
              <a:ext cx="1524000" cy="1524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Stream </a:t>
              </a:r>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Analytics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66" name="Picture 65"/>
            <p:cNvPicPr>
              <a:picLocks noChangeAspect="1"/>
            </p:cNvPicPr>
            <p:nvPr/>
          </p:nvPicPr>
          <p:blipFill>
            <a:blip r:embed="rId16"/>
            <a:stretch>
              <a:fillRect/>
            </a:stretch>
          </p:blipFill>
          <p:spPr>
            <a:xfrm>
              <a:off x="3000392" y="2092364"/>
              <a:ext cx="780356" cy="780356"/>
            </a:xfrm>
            <a:prstGeom prst="rect">
              <a:avLst/>
            </a:prstGeom>
          </p:spPr>
        </p:pic>
      </p:grpSp>
      <p:grpSp>
        <p:nvGrpSpPr>
          <p:cNvPr id="67" name="Group 66"/>
          <p:cNvGrpSpPr/>
          <p:nvPr/>
        </p:nvGrpSpPr>
        <p:grpSpPr>
          <a:xfrm>
            <a:off x="7741147" y="2430462"/>
            <a:ext cx="1524000" cy="1524000"/>
            <a:chOff x="1029642" y="3489744"/>
            <a:chExt cx="1524000" cy="1524000"/>
          </a:xfrm>
        </p:grpSpPr>
        <p:sp>
          <p:nvSpPr>
            <p:cNvPr id="68" name="Rectangle 67"/>
            <p:cNvSpPr/>
            <p:nvPr>
              <p:custDataLst>
                <p:tags r:id="rId8"/>
              </p:custDataLst>
            </p:nvPr>
          </p:nvSpPr>
          <p:spPr bwMode="auto">
            <a:xfrm>
              <a:off x="1029642" y="3489744"/>
              <a:ext cx="1524000" cy="1524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a:gradFill flip="none" rotWithShape="1">
                    <a:gsLst>
                      <a:gs pos="0">
                        <a:srgbClr val="FFFFFF"/>
                      </a:gs>
                      <a:gs pos="100000">
                        <a:srgbClr val="FFFFFF"/>
                      </a:gs>
                    </a:gsLst>
                    <a:lin ang="5400000" scaled="0"/>
                    <a:tileRect/>
                  </a:gradFill>
                  <a:ea typeface="Segoe UI" pitchFamily="34" charset="0"/>
                  <a:cs typeface="Segoe UI" pitchFamily="34" charset="0"/>
                </a:rPr>
                <a:t>SQL</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1497" y="3678329"/>
              <a:ext cx="780290" cy="780290"/>
            </a:xfrm>
            <a:prstGeom prst="rect">
              <a:avLst/>
            </a:prstGeom>
          </p:spPr>
        </p:pic>
      </p:grpSp>
      <p:grpSp>
        <p:nvGrpSpPr>
          <p:cNvPr id="71" name="Group 70"/>
          <p:cNvGrpSpPr/>
          <p:nvPr/>
        </p:nvGrpSpPr>
        <p:grpSpPr>
          <a:xfrm>
            <a:off x="7741147" y="4187031"/>
            <a:ext cx="1524000" cy="1524000"/>
            <a:chOff x="2645082" y="3489744"/>
            <a:chExt cx="1524000" cy="1524000"/>
          </a:xfrm>
          <a:solidFill>
            <a:schemeClr val="accent5"/>
          </a:solidFill>
        </p:grpSpPr>
        <p:sp>
          <p:nvSpPr>
            <p:cNvPr id="72" name="Rectangle 71"/>
            <p:cNvSpPr/>
            <p:nvPr>
              <p:custDataLst>
                <p:tags r:id="rId7"/>
              </p:custDataLst>
            </p:nvPr>
          </p:nvSpPr>
          <p:spPr bwMode="auto">
            <a:xfrm>
              <a:off x="2645082" y="3489744"/>
              <a:ext cx="1524000" cy="1524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Blob</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3" name="Freeform 72"/>
            <p:cNvSpPr>
              <a:spLocks noChangeAspect="1"/>
            </p:cNvSpPr>
            <p:nvPr/>
          </p:nvSpPr>
          <p:spPr bwMode="auto">
            <a:xfrm>
              <a:off x="3007842" y="3716973"/>
              <a:ext cx="798480" cy="685572"/>
            </a:xfrm>
            <a:custGeom>
              <a:avLst/>
              <a:gdLst>
                <a:gd name="connsiteX0" fmla="*/ 818150 w 1115918"/>
                <a:gd name="connsiteY0" fmla="*/ 739683 h 958123"/>
                <a:gd name="connsiteX1" fmla="*/ 818150 w 1115918"/>
                <a:gd name="connsiteY1" fmla="*/ 869541 h 958123"/>
                <a:gd name="connsiteX2" fmla="*/ 1026430 w 1115918"/>
                <a:gd name="connsiteY2" fmla="*/ 869541 h 958123"/>
                <a:gd name="connsiteX3" fmla="*/ 1026430 w 1115918"/>
                <a:gd name="connsiteY3" fmla="*/ 739683 h 958123"/>
                <a:gd name="connsiteX4" fmla="*/ 575262 w 1115918"/>
                <a:gd name="connsiteY4" fmla="*/ 739683 h 958123"/>
                <a:gd name="connsiteX5" fmla="*/ 575262 w 1115918"/>
                <a:gd name="connsiteY5" fmla="*/ 869541 h 958123"/>
                <a:gd name="connsiteX6" fmla="*/ 783542 w 1115918"/>
                <a:gd name="connsiteY6" fmla="*/ 869541 h 958123"/>
                <a:gd name="connsiteX7" fmla="*/ 783542 w 1115918"/>
                <a:gd name="connsiteY7" fmla="*/ 739683 h 958123"/>
                <a:gd name="connsiteX8" fmla="*/ 332375 w 1115918"/>
                <a:gd name="connsiteY8" fmla="*/ 739683 h 958123"/>
                <a:gd name="connsiteX9" fmla="*/ 332375 w 1115918"/>
                <a:gd name="connsiteY9" fmla="*/ 869541 h 958123"/>
                <a:gd name="connsiteX10" fmla="*/ 540655 w 1115918"/>
                <a:gd name="connsiteY10" fmla="*/ 869541 h 958123"/>
                <a:gd name="connsiteX11" fmla="*/ 540655 w 1115918"/>
                <a:gd name="connsiteY11" fmla="*/ 739683 h 958123"/>
                <a:gd name="connsiteX12" fmla="*/ 89488 w 1115918"/>
                <a:gd name="connsiteY12" fmla="*/ 739683 h 958123"/>
                <a:gd name="connsiteX13" fmla="*/ 89488 w 1115918"/>
                <a:gd name="connsiteY13" fmla="*/ 869541 h 958123"/>
                <a:gd name="connsiteX14" fmla="*/ 297768 w 1115918"/>
                <a:gd name="connsiteY14" fmla="*/ 869541 h 958123"/>
                <a:gd name="connsiteX15" fmla="*/ 297768 w 1115918"/>
                <a:gd name="connsiteY15" fmla="*/ 739683 h 958123"/>
                <a:gd name="connsiteX16" fmla="*/ 818150 w 1115918"/>
                <a:gd name="connsiteY16" fmla="*/ 583625 h 958123"/>
                <a:gd name="connsiteX17" fmla="*/ 818150 w 1115918"/>
                <a:gd name="connsiteY17" fmla="*/ 713483 h 958123"/>
                <a:gd name="connsiteX18" fmla="*/ 1026430 w 1115918"/>
                <a:gd name="connsiteY18" fmla="*/ 713483 h 958123"/>
                <a:gd name="connsiteX19" fmla="*/ 1026430 w 1115918"/>
                <a:gd name="connsiteY19" fmla="*/ 583625 h 958123"/>
                <a:gd name="connsiteX20" fmla="*/ 575262 w 1115918"/>
                <a:gd name="connsiteY20" fmla="*/ 583625 h 958123"/>
                <a:gd name="connsiteX21" fmla="*/ 575262 w 1115918"/>
                <a:gd name="connsiteY21" fmla="*/ 713483 h 958123"/>
                <a:gd name="connsiteX22" fmla="*/ 783542 w 1115918"/>
                <a:gd name="connsiteY22" fmla="*/ 713483 h 958123"/>
                <a:gd name="connsiteX23" fmla="*/ 783542 w 1115918"/>
                <a:gd name="connsiteY23" fmla="*/ 583625 h 958123"/>
                <a:gd name="connsiteX24" fmla="*/ 332375 w 1115918"/>
                <a:gd name="connsiteY24" fmla="*/ 583625 h 958123"/>
                <a:gd name="connsiteX25" fmla="*/ 332375 w 1115918"/>
                <a:gd name="connsiteY25" fmla="*/ 713483 h 958123"/>
                <a:gd name="connsiteX26" fmla="*/ 540655 w 1115918"/>
                <a:gd name="connsiteY26" fmla="*/ 713483 h 958123"/>
                <a:gd name="connsiteX27" fmla="*/ 540655 w 1115918"/>
                <a:gd name="connsiteY27" fmla="*/ 583625 h 958123"/>
                <a:gd name="connsiteX28" fmla="*/ 89488 w 1115918"/>
                <a:gd name="connsiteY28" fmla="*/ 583625 h 958123"/>
                <a:gd name="connsiteX29" fmla="*/ 89488 w 1115918"/>
                <a:gd name="connsiteY29" fmla="*/ 713483 h 958123"/>
                <a:gd name="connsiteX30" fmla="*/ 297768 w 1115918"/>
                <a:gd name="connsiteY30" fmla="*/ 713483 h 958123"/>
                <a:gd name="connsiteX31" fmla="*/ 297768 w 1115918"/>
                <a:gd name="connsiteY31" fmla="*/ 583625 h 958123"/>
                <a:gd name="connsiteX32" fmla="*/ 818150 w 1115918"/>
                <a:gd name="connsiteY32" fmla="*/ 418755 h 958123"/>
                <a:gd name="connsiteX33" fmla="*/ 818150 w 1115918"/>
                <a:gd name="connsiteY33" fmla="*/ 548613 h 958123"/>
                <a:gd name="connsiteX34" fmla="*/ 1026430 w 1115918"/>
                <a:gd name="connsiteY34" fmla="*/ 548613 h 958123"/>
                <a:gd name="connsiteX35" fmla="*/ 1026430 w 1115918"/>
                <a:gd name="connsiteY35" fmla="*/ 418755 h 958123"/>
                <a:gd name="connsiteX36" fmla="*/ 575262 w 1115918"/>
                <a:gd name="connsiteY36" fmla="*/ 418755 h 958123"/>
                <a:gd name="connsiteX37" fmla="*/ 575262 w 1115918"/>
                <a:gd name="connsiteY37" fmla="*/ 548613 h 958123"/>
                <a:gd name="connsiteX38" fmla="*/ 783542 w 1115918"/>
                <a:gd name="connsiteY38" fmla="*/ 548613 h 958123"/>
                <a:gd name="connsiteX39" fmla="*/ 783542 w 1115918"/>
                <a:gd name="connsiteY39" fmla="*/ 418755 h 958123"/>
                <a:gd name="connsiteX40" fmla="*/ 332375 w 1115918"/>
                <a:gd name="connsiteY40" fmla="*/ 418755 h 958123"/>
                <a:gd name="connsiteX41" fmla="*/ 332375 w 1115918"/>
                <a:gd name="connsiteY41" fmla="*/ 548613 h 958123"/>
                <a:gd name="connsiteX42" fmla="*/ 540655 w 1115918"/>
                <a:gd name="connsiteY42" fmla="*/ 548613 h 958123"/>
                <a:gd name="connsiteX43" fmla="*/ 540655 w 1115918"/>
                <a:gd name="connsiteY43" fmla="*/ 418755 h 958123"/>
                <a:gd name="connsiteX44" fmla="*/ 89488 w 1115918"/>
                <a:gd name="connsiteY44" fmla="*/ 418755 h 958123"/>
                <a:gd name="connsiteX45" fmla="*/ 89488 w 1115918"/>
                <a:gd name="connsiteY45" fmla="*/ 548613 h 958123"/>
                <a:gd name="connsiteX46" fmla="*/ 297768 w 1115918"/>
                <a:gd name="connsiteY46" fmla="*/ 548613 h 958123"/>
                <a:gd name="connsiteX47" fmla="*/ 297768 w 1115918"/>
                <a:gd name="connsiteY47" fmla="*/ 418755 h 958123"/>
                <a:gd name="connsiteX48" fmla="*/ 818150 w 1115918"/>
                <a:gd name="connsiteY48" fmla="*/ 249772 h 958123"/>
                <a:gd name="connsiteX49" fmla="*/ 818150 w 1115918"/>
                <a:gd name="connsiteY49" fmla="*/ 379630 h 958123"/>
                <a:gd name="connsiteX50" fmla="*/ 1026430 w 1115918"/>
                <a:gd name="connsiteY50" fmla="*/ 379630 h 958123"/>
                <a:gd name="connsiteX51" fmla="*/ 1026430 w 1115918"/>
                <a:gd name="connsiteY51" fmla="*/ 249772 h 958123"/>
                <a:gd name="connsiteX52" fmla="*/ 575262 w 1115918"/>
                <a:gd name="connsiteY52" fmla="*/ 249772 h 958123"/>
                <a:gd name="connsiteX53" fmla="*/ 575262 w 1115918"/>
                <a:gd name="connsiteY53" fmla="*/ 379630 h 958123"/>
                <a:gd name="connsiteX54" fmla="*/ 783542 w 1115918"/>
                <a:gd name="connsiteY54" fmla="*/ 379630 h 958123"/>
                <a:gd name="connsiteX55" fmla="*/ 783542 w 1115918"/>
                <a:gd name="connsiteY55" fmla="*/ 249772 h 958123"/>
                <a:gd name="connsiteX56" fmla="*/ 332375 w 1115918"/>
                <a:gd name="connsiteY56" fmla="*/ 249772 h 958123"/>
                <a:gd name="connsiteX57" fmla="*/ 332375 w 1115918"/>
                <a:gd name="connsiteY57" fmla="*/ 379630 h 958123"/>
                <a:gd name="connsiteX58" fmla="*/ 540655 w 1115918"/>
                <a:gd name="connsiteY58" fmla="*/ 379630 h 958123"/>
                <a:gd name="connsiteX59" fmla="*/ 540655 w 1115918"/>
                <a:gd name="connsiteY59" fmla="*/ 249772 h 958123"/>
                <a:gd name="connsiteX60" fmla="*/ 89488 w 1115918"/>
                <a:gd name="connsiteY60" fmla="*/ 249772 h 958123"/>
                <a:gd name="connsiteX61" fmla="*/ 89488 w 1115918"/>
                <a:gd name="connsiteY61" fmla="*/ 379630 h 958123"/>
                <a:gd name="connsiteX62" fmla="*/ 297768 w 1115918"/>
                <a:gd name="connsiteY62" fmla="*/ 379630 h 958123"/>
                <a:gd name="connsiteX63" fmla="*/ 297768 w 1115918"/>
                <a:gd name="connsiteY63" fmla="*/ 249772 h 958123"/>
                <a:gd name="connsiteX64" fmla="*/ 57890 w 1115918"/>
                <a:gd name="connsiteY64" fmla="*/ 0 h 958123"/>
                <a:gd name="connsiteX65" fmla="*/ 1058028 w 1115918"/>
                <a:gd name="connsiteY65" fmla="*/ 0 h 958123"/>
                <a:gd name="connsiteX66" fmla="*/ 1115918 w 1115918"/>
                <a:gd name="connsiteY66" fmla="*/ 57890 h 958123"/>
                <a:gd name="connsiteX67" fmla="*/ 1115918 w 1115918"/>
                <a:gd name="connsiteY67" fmla="*/ 900233 h 958123"/>
                <a:gd name="connsiteX68" fmla="*/ 1058028 w 1115918"/>
                <a:gd name="connsiteY68" fmla="*/ 958123 h 958123"/>
                <a:gd name="connsiteX69" fmla="*/ 57890 w 1115918"/>
                <a:gd name="connsiteY69" fmla="*/ 958123 h 958123"/>
                <a:gd name="connsiteX70" fmla="*/ 0 w 1115918"/>
                <a:gd name="connsiteY70" fmla="*/ 900233 h 958123"/>
                <a:gd name="connsiteX71" fmla="*/ 0 w 1115918"/>
                <a:gd name="connsiteY71" fmla="*/ 57890 h 958123"/>
                <a:gd name="connsiteX72" fmla="*/ 57890 w 1115918"/>
                <a:gd name="connsiteY72" fmla="*/ 0 h 9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15918" h="958123">
                  <a:moveTo>
                    <a:pt x="818150" y="739683"/>
                  </a:moveTo>
                  <a:lnTo>
                    <a:pt x="818150" y="869541"/>
                  </a:lnTo>
                  <a:lnTo>
                    <a:pt x="1026430" y="869541"/>
                  </a:lnTo>
                  <a:lnTo>
                    <a:pt x="1026430" y="739683"/>
                  </a:lnTo>
                  <a:close/>
                  <a:moveTo>
                    <a:pt x="575262" y="739683"/>
                  </a:moveTo>
                  <a:lnTo>
                    <a:pt x="575262" y="869541"/>
                  </a:lnTo>
                  <a:lnTo>
                    <a:pt x="783542" y="869541"/>
                  </a:lnTo>
                  <a:lnTo>
                    <a:pt x="783542" y="739683"/>
                  </a:lnTo>
                  <a:close/>
                  <a:moveTo>
                    <a:pt x="332375" y="739683"/>
                  </a:moveTo>
                  <a:lnTo>
                    <a:pt x="332375" y="869541"/>
                  </a:lnTo>
                  <a:lnTo>
                    <a:pt x="540655" y="869541"/>
                  </a:lnTo>
                  <a:lnTo>
                    <a:pt x="540655" y="739683"/>
                  </a:lnTo>
                  <a:close/>
                  <a:moveTo>
                    <a:pt x="89488" y="739683"/>
                  </a:moveTo>
                  <a:lnTo>
                    <a:pt x="89488" y="869541"/>
                  </a:lnTo>
                  <a:lnTo>
                    <a:pt x="297768" y="869541"/>
                  </a:lnTo>
                  <a:lnTo>
                    <a:pt x="297768" y="739683"/>
                  </a:lnTo>
                  <a:close/>
                  <a:moveTo>
                    <a:pt x="818150" y="583625"/>
                  </a:moveTo>
                  <a:lnTo>
                    <a:pt x="818150" y="713483"/>
                  </a:lnTo>
                  <a:lnTo>
                    <a:pt x="1026430" y="713483"/>
                  </a:lnTo>
                  <a:lnTo>
                    <a:pt x="1026430" y="583625"/>
                  </a:lnTo>
                  <a:close/>
                  <a:moveTo>
                    <a:pt x="575262" y="583625"/>
                  </a:moveTo>
                  <a:lnTo>
                    <a:pt x="575262" y="713483"/>
                  </a:lnTo>
                  <a:lnTo>
                    <a:pt x="783542" y="713483"/>
                  </a:lnTo>
                  <a:lnTo>
                    <a:pt x="783542" y="583625"/>
                  </a:lnTo>
                  <a:close/>
                  <a:moveTo>
                    <a:pt x="332375" y="583625"/>
                  </a:moveTo>
                  <a:lnTo>
                    <a:pt x="332375" y="713483"/>
                  </a:lnTo>
                  <a:lnTo>
                    <a:pt x="540655" y="713483"/>
                  </a:lnTo>
                  <a:lnTo>
                    <a:pt x="540655" y="583625"/>
                  </a:lnTo>
                  <a:close/>
                  <a:moveTo>
                    <a:pt x="89488" y="583625"/>
                  </a:moveTo>
                  <a:lnTo>
                    <a:pt x="89488" y="713483"/>
                  </a:lnTo>
                  <a:lnTo>
                    <a:pt x="297768" y="713483"/>
                  </a:lnTo>
                  <a:lnTo>
                    <a:pt x="297768" y="583625"/>
                  </a:lnTo>
                  <a:close/>
                  <a:moveTo>
                    <a:pt x="818150" y="418755"/>
                  </a:moveTo>
                  <a:lnTo>
                    <a:pt x="818150" y="548613"/>
                  </a:lnTo>
                  <a:lnTo>
                    <a:pt x="1026430" y="548613"/>
                  </a:lnTo>
                  <a:lnTo>
                    <a:pt x="1026430" y="418755"/>
                  </a:lnTo>
                  <a:close/>
                  <a:moveTo>
                    <a:pt x="575262" y="418755"/>
                  </a:moveTo>
                  <a:lnTo>
                    <a:pt x="575262" y="548613"/>
                  </a:lnTo>
                  <a:lnTo>
                    <a:pt x="783542" y="548613"/>
                  </a:lnTo>
                  <a:lnTo>
                    <a:pt x="783542" y="418755"/>
                  </a:lnTo>
                  <a:close/>
                  <a:moveTo>
                    <a:pt x="332375" y="418755"/>
                  </a:moveTo>
                  <a:lnTo>
                    <a:pt x="332375" y="548613"/>
                  </a:lnTo>
                  <a:lnTo>
                    <a:pt x="540655" y="548613"/>
                  </a:lnTo>
                  <a:lnTo>
                    <a:pt x="540655" y="418755"/>
                  </a:lnTo>
                  <a:close/>
                  <a:moveTo>
                    <a:pt x="89488" y="418755"/>
                  </a:moveTo>
                  <a:lnTo>
                    <a:pt x="89488" y="548613"/>
                  </a:lnTo>
                  <a:lnTo>
                    <a:pt x="297768" y="548613"/>
                  </a:lnTo>
                  <a:lnTo>
                    <a:pt x="297768" y="418755"/>
                  </a:lnTo>
                  <a:close/>
                  <a:moveTo>
                    <a:pt x="818150" y="249772"/>
                  </a:moveTo>
                  <a:lnTo>
                    <a:pt x="818150" y="379630"/>
                  </a:lnTo>
                  <a:lnTo>
                    <a:pt x="1026430" y="379630"/>
                  </a:lnTo>
                  <a:lnTo>
                    <a:pt x="1026430" y="249772"/>
                  </a:lnTo>
                  <a:close/>
                  <a:moveTo>
                    <a:pt x="575262" y="249772"/>
                  </a:moveTo>
                  <a:lnTo>
                    <a:pt x="575262" y="379630"/>
                  </a:lnTo>
                  <a:lnTo>
                    <a:pt x="783542" y="379630"/>
                  </a:lnTo>
                  <a:lnTo>
                    <a:pt x="783542" y="249772"/>
                  </a:lnTo>
                  <a:close/>
                  <a:moveTo>
                    <a:pt x="332375" y="249772"/>
                  </a:moveTo>
                  <a:lnTo>
                    <a:pt x="332375" y="379630"/>
                  </a:lnTo>
                  <a:lnTo>
                    <a:pt x="540655" y="379630"/>
                  </a:lnTo>
                  <a:lnTo>
                    <a:pt x="540655" y="249772"/>
                  </a:lnTo>
                  <a:close/>
                  <a:moveTo>
                    <a:pt x="89488" y="249772"/>
                  </a:moveTo>
                  <a:lnTo>
                    <a:pt x="89488" y="379630"/>
                  </a:lnTo>
                  <a:lnTo>
                    <a:pt x="297768" y="379630"/>
                  </a:lnTo>
                  <a:lnTo>
                    <a:pt x="297768" y="249772"/>
                  </a:lnTo>
                  <a:close/>
                  <a:moveTo>
                    <a:pt x="57890" y="0"/>
                  </a:moveTo>
                  <a:lnTo>
                    <a:pt x="1058028" y="0"/>
                  </a:lnTo>
                  <a:cubicBezTo>
                    <a:pt x="1090000" y="0"/>
                    <a:pt x="1115918" y="25918"/>
                    <a:pt x="1115918" y="57890"/>
                  </a:cubicBezTo>
                  <a:lnTo>
                    <a:pt x="1115918" y="900233"/>
                  </a:lnTo>
                  <a:cubicBezTo>
                    <a:pt x="1115918" y="932205"/>
                    <a:pt x="1090000" y="958123"/>
                    <a:pt x="1058028" y="958123"/>
                  </a:cubicBezTo>
                  <a:lnTo>
                    <a:pt x="57890" y="958123"/>
                  </a:lnTo>
                  <a:cubicBezTo>
                    <a:pt x="25918" y="958123"/>
                    <a:pt x="0" y="932205"/>
                    <a:pt x="0" y="900233"/>
                  </a:cubicBezTo>
                  <a:lnTo>
                    <a:pt x="0" y="57890"/>
                  </a:lnTo>
                  <a:cubicBezTo>
                    <a:pt x="0" y="25918"/>
                    <a:pt x="25918" y="0"/>
                    <a:pt x="5789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2" descr="Image result for dcs wartho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6257" y="4299186"/>
            <a:ext cx="2857500" cy="16002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32893" y="2426001"/>
            <a:ext cx="2850276" cy="1524000"/>
            <a:chOff x="132892" y="2426001"/>
            <a:chExt cx="2931027" cy="1524000"/>
          </a:xfrm>
        </p:grpSpPr>
        <p:sp>
          <p:nvSpPr>
            <p:cNvPr id="59" name="Rectangle 58"/>
            <p:cNvSpPr/>
            <p:nvPr>
              <p:custDataLst>
                <p:tags r:id="rId6"/>
              </p:custDataLst>
            </p:nvPr>
          </p:nvSpPr>
          <p:spPr bwMode="auto">
            <a:xfrm>
              <a:off x="132892" y="2426001"/>
              <a:ext cx="2931027" cy="152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Data collector of doom</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477" y="2568550"/>
              <a:ext cx="1114609" cy="1026943"/>
            </a:xfrm>
            <a:prstGeom prst="rect">
              <a:avLst/>
            </a:prstGeom>
          </p:spPr>
        </p:pic>
      </p:grpSp>
      <p:sp>
        <p:nvSpPr>
          <p:cNvPr id="51" name="Rectangle 50"/>
          <p:cNvSpPr/>
          <p:nvPr>
            <p:custDataLst>
              <p:tags r:id="rId1"/>
            </p:custDataLst>
          </p:nvPr>
        </p:nvSpPr>
        <p:spPr bwMode="auto">
          <a:xfrm>
            <a:off x="169655" y="1475628"/>
            <a:ext cx="281452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Event Producers</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3" name="Rectangle 52"/>
          <p:cNvSpPr/>
          <p:nvPr>
            <p:custDataLst>
              <p:tags r:id="rId2"/>
            </p:custDataLst>
          </p:nvPr>
        </p:nvSpPr>
        <p:spPr bwMode="auto">
          <a:xfrm>
            <a:off x="3398837" y="1473623"/>
            <a:ext cx="1759820"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Ingestion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4" name="Rectangle 53"/>
          <p:cNvSpPr/>
          <p:nvPr>
            <p:custDataLst>
              <p:tags r:id="rId3"/>
            </p:custDataLst>
          </p:nvPr>
        </p:nvSpPr>
        <p:spPr bwMode="auto">
          <a:xfrm>
            <a:off x="5532437" y="1485022"/>
            <a:ext cx="1774619"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Transformation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5" name="Rectangle 54"/>
          <p:cNvSpPr/>
          <p:nvPr>
            <p:custDataLst>
              <p:tags r:id="rId4"/>
            </p:custDataLst>
          </p:nvPr>
        </p:nvSpPr>
        <p:spPr bwMode="auto">
          <a:xfrm>
            <a:off x="9907196" y="1490183"/>
            <a:ext cx="2483241"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Presentation &amp; Action</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6" name="Rectangle 55"/>
          <p:cNvSpPr/>
          <p:nvPr>
            <p:custDataLst>
              <p:tags r:id="rId5"/>
            </p:custDataLst>
          </p:nvPr>
        </p:nvSpPr>
        <p:spPr bwMode="auto">
          <a:xfrm>
            <a:off x="7613221" y="1485022"/>
            <a:ext cx="2034016" cy="631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r>
              <a:rPr lang="en-US" dirty="0" smtClean="0">
                <a:gradFill flip="none" rotWithShape="1">
                  <a:gsLst>
                    <a:gs pos="0">
                      <a:srgbClr val="FFFFFF"/>
                    </a:gs>
                    <a:gs pos="100000">
                      <a:srgbClr val="FFFFFF"/>
                    </a:gs>
                  </a:gsLst>
                  <a:lin ang="5400000" scaled="0"/>
                  <a:tileRect/>
                </a:gradFill>
                <a:ea typeface="Segoe UI" pitchFamily="34" charset="0"/>
                <a:cs typeface="Segoe UI" pitchFamily="34" charset="0"/>
              </a:rPr>
              <a:t>Long Term Storage</a:t>
            </a:r>
            <a:endParaRPr lang="en-US"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Right Arrow 16"/>
          <p:cNvSpPr/>
          <p:nvPr/>
        </p:nvSpPr>
        <p:spPr bwMode="auto">
          <a:xfrm>
            <a:off x="2908994" y="1415720"/>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7" name="Right Arrow 56"/>
          <p:cNvSpPr/>
          <p:nvPr/>
        </p:nvSpPr>
        <p:spPr bwMode="auto">
          <a:xfrm>
            <a:off x="9567846" y="1439862"/>
            <a:ext cx="574932" cy="381000"/>
          </a:xfrm>
          <a:prstGeom prs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18" name="Left-Right Arrow 17"/>
          <p:cNvSpPr/>
          <p:nvPr/>
        </p:nvSpPr>
        <p:spPr bwMode="auto">
          <a:xfrm>
            <a:off x="5053656" y="1449122"/>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
        <p:nvSpPr>
          <p:cNvPr id="58" name="Left-Right Arrow 57"/>
          <p:cNvSpPr/>
          <p:nvPr/>
        </p:nvSpPr>
        <p:spPr bwMode="auto">
          <a:xfrm>
            <a:off x="7132637" y="1415720"/>
            <a:ext cx="556819" cy="356858"/>
          </a:xfrm>
          <a:prstGeom prst="leftRightArrow">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88023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276" y="28373"/>
            <a:ext cx="11887101" cy="917445"/>
          </a:xfrm>
        </p:spPr>
        <p:txBody>
          <a:bodyPr/>
          <a:lstStyle/>
          <a:p>
            <a:r>
              <a:rPr lang="en-US" sz="3600" dirty="0"/>
              <a:t>Canonical </a:t>
            </a:r>
            <a:r>
              <a:rPr lang="en-US" sz="3600" dirty="0" err="1"/>
              <a:t>E</a:t>
            </a:r>
            <a:r>
              <a:rPr lang="en-US" sz="3600" dirty="0" err="1" smtClean="0"/>
              <a:t>venting</a:t>
            </a:r>
            <a:r>
              <a:rPr lang="en-US" sz="3600" dirty="0" smtClean="0"/>
              <a:t> </a:t>
            </a:r>
            <a:r>
              <a:rPr lang="en-US" sz="3600" dirty="0"/>
              <a:t>scenario</a:t>
            </a:r>
          </a:p>
        </p:txBody>
      </p:sp>
      <p:grpSp>
        <p:nvGrpSpPr>
          <p:cNvPr id="7" name="Group 6"/>
          <p:cNvGrpSpPr/>
          <p:nvPr/>
        </p:nvGrpSpPr>
        <p:grpSpPr>
          <a:xfrm>
            <a:off x="224681" y="1213175"/>
            <a:ext cx="11887100" cy="5484035"/>
            <a:chOff x="274638" y="1212850"/>
            <a:chExt cx="11888787"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err="1">
                      <a:solidFill>
                        <a:srgbClr val="FFFFFF"/>
                      </a:solidFill>
                      <a:ea typeface="Segoe UI" pitchFamily="34" charset="0"/>
                      <a:cs typeface="Segoe UI" pitchFamily="34" charset="0"/>
                    </a:rPr>
                    <a:t>Ingestor</a:t>
                  </a:r>
                  <a:r>
                    <a:rPr lang="en-US" sz="1801" dirty="0">
                      <a:solidFill>
                        <a:srgbClr val="FFFFFF"/>
                      </a:soli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defTabSz="932411">
                    <a:lnSpc>
                      <a:spcPct val="90000"/>
                    </a:lnSpc>
                  </a:pPr>
                  <a:r>
                    <a:rPr lang="en-US" sz="1801" dirty="0">
                      <a:solidFill>
                        <a:srgbClr val="FFFFFF"/>
                      </a:soli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84" name="Group 83"/>
              <p:cNvGrpSpPr/>
              <p:nvPr/>
            </p:nvGrpSpPr>
            <p:grpSpPr>
              <a:xfrm>
                <a:off x="4484412" y="3591612"/>
                <a:ext cx="1492819" cy="1537300"/>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4" rIns="0" bIns="0"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1599" dirty="0">
                      <a:solidFill>
                        <a:srgbClr val="FFFFFF"/>
                      </a:soli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grpSp>
            <p:nvGrpSpPr>
              <p:cNvPr id="171" name="Group 170"/>
              <p:cNvGrpSpPr/>
              <p:nvPr/>
            </p:nvGrpSpPr>
            <p:grpSpPr>
              <a:xfrm>
                <a:off x="6309675" y="4868846"/>
                <a:ext cx="1570747" cy="669506"/>
                <a:chOff x="6401114" y="4959527"/>
                <a:chExt cx="1570747"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170" name="TextBox 169"/>
                <p:cNvSpPr txBox="1"/>
                <p:nvPr/>
              </p:nvSpPr>
              <p:spPr>
                <a:xfrm>
                  <a:off x="7284267" y="5121122"/>
                  <a:ext cx="687594"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Storage </a:t>
                  </a:r>
                  <a:br>
                    <a:rPr lang="en-US" sz="1399" dirty="0">
                      <a:solidFill>
                        <a:srgbClr val="FFFFFF"/>
                      </a:solidFill>
                    </a:rPr>
                  </a:br>
                  <a:r>
                    <a:rPr lang="en-US" sz="1399" dirty="0">
                      <a:solidFill>
                        <a:srgbClr val="FFFFFF"/>
                      </a:solidFill>
                    </a:rPr>
                    <a:t>adapters</a:t>
                  </a:r>
                </a:p>
              </p:txBody>
            </p:sp>
          </p:grpSp>
          <p:sp>
            <p:nvSpPr>
              <p:cNvPr id="174" name="TextBox 173"/>
              <p:cNvSpPr txBox="1"/>
              <p:nvPr/>
            </p:nvSpPr>
            <p:spPr>
              <a:xfrm>
                <a:off x="7087339" y="4167461"/>
                <a:ext cx="850547"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Stream </a:t>
                </a:r>
                <a:br>
                  <a:rPr lang="en-US" sz="1399" dirty="0">
                    <a:solidFill>
                      <a:srgbClr val="FFFFFF"/>
                    </a:solidFill>
                  </a:rPr>
                </a:br>
                <a:r>
                  <a:rPr lang="en-US" sz="1399" dirty="0">
                    <a:solidFill>
                      <a:srgbClr val="FFFFFF"/>
                    </a:solidFill>
                  </a:rPr>
                  <a:t>processing</a:t>
                </a:r>
              </a:p>
            </p:txBody>
          </p:sp>
          <p:grpSp>
            <p:nvGrpSpPr>
              <p:cNvPr id="195" name="Group 194"/>
              <p:cNvGrpSpPr/>
              <p:nvPr/>
            </p:nvGrpSpPr>
            <p:grpSpPr>
              <a:xfrm>
                <a:off x="2579112" y="3492574"/>
                <a:ext cx="1312146" cy="1183766"/>
                <a:chOff x="2579112" y="3492574"/>
                <a:chExt cx="1312146" cy="1183766"/>
              </a:xfrm>
            </p:grpSpPr>
            <p:sp>
              <p:nvSpPr>
                <p:cNvPr id="181" name="TextBox 180"/>
                <p:cNvSpPr txBox="1"/>
                <p:nvPr/>
              </p:nvSpPr>
              <p:spPr>
                <a:xfrm>
                  <a:off x="2640546" y="4288743"/>
                  <a:ext cx="1250712"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Cloud gateways</a:t>
                  </a:r>
                  <a:br>
                    <a:rPr lang="en-US" sz="1399" dirty="0">
                      <a:solidFill>
                        <a:srgbClr val="FFFFFF"/>
                      </a:solidFill>
                    </a:rPr>
                  </a:br>
                  <a:r>
                    <a:rPr lang="en-US" sz="1399" dirty="0">
                      <a:solidFill>
                        <a:srgbClr val="FFFFFF"/>
                      </a:soli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grpSp>
            <p:nvGrpSpPr>
              <p:cNvPr id="197" name="Group 196"/>
              <p:cNvGrpSpPr/>
              <p:nvPr/>
            </p:nvGrpSpPr>
            <p:grpSpPr>
              <a:xfrm>
                <a:off x="2469238" y="5886421"/>
                <a:ext cx="1476400" cy="700913"/>
                <a:chOff x="2637890" y="5389538"/>
                <a:chExt cx="1476400" cy="700913"/>
              </a:xfrm>
            </p:grpSpPr>
            <p:sp>
              <p:nvSpPr>
                <p:cNvPr id="185" name="TextBox 184"/>
                <p:cNvSpPr txBox="1"/>
                <p:nvPr/>
              </p:nvSpPr>
              <p:spPr>
                <a:xfrm>
                  <a:off x="3379818" y="5546096"/>
                  <a:ext cx="734472" cy="387597"/>
                </a:xfrm>
                <a:prstGeom prst="rect">
                  <a:avLst/>
                </a:prstGeom>
                <a:noFill/>
              </p:spPr>
              <p:txBody>
                <a:bodyPr wrap="none" lIns="0" tIns="0" rIns="0" bIns="0" rtlCol="0">
                  <a:spAutoFit/>
                </a:bodyPr>
                <a:lstStyle/>
                <a:p>
                  <a:pPr>
                    <a:lnSpc>
                      <a:spcPct val="90000"/>
                    </a:lnSpc>
                    <a:spcAft>
                      <a:spcPts val="600"/>
                    </a:spcAft>
                  </a:pPr>
                  <a:r>
                    <a:rPr lang="en-US" sz="1399" dirty="0">
                      <a:solidFill>
                        <a:srgbClr val="FFFFFF"/>
                      </a:solidFill>
                    </a:rPr>
                    <a:t>Field </a:t>
                  </a:r>
                  <a:br>
                    <a:rPr lang="en-US" sz="1399" dirty="0">
                      <a:solidFill>
                        <a:srgbClr val="FFFFFF"/>
                      </a:solidFill>
                    </a:rPr>
                  </a:br>
                  <a:r>
                    <a:rPr lang="en-US" sz="1399" dirty="0">
                      <a:solidFill>
                        <a:srgbClr val="FFFFFF"/>
                      </a:soli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2293" tIns="41147" rIns="82293" bIns="41147" numCol="1" anchor="t" anchorCtr="0" compatLnSpc="1">
                  <a:prstTxWarp prst="textNoShape">
                    <a:avLst/>
                  </a:prstTxWarp>
                </a:bodyPr>
                <a:lstStyle/>
                <a:p>
                  <a:endParaRPr lang="en-US" sz="1599">
                    <a:solidFill>
                      <a:srgbClr val="FFFFFF"/>
                    </a:solidFill>
                  </a:endParaRPr>
                </a:p>
              </p:txBody>
            </p:sp>
          </p:grpSp>
          <p:grpSp>
            <p:nvGrpSpPr>
              <p:cNvPr id="204" name="Group 203"/>
              <p:cNvGrpSpPr/>
              <p:nvPr/>
            </p:nvGrpSpPr>
            <p:grpSpPr>
              <a:xfrm>
                <a:off x="701657" y="2289942"/>
                <a:ext cx="974764" cy="989779"/>
                <a:chOff x="701657" y="2289942"/>
                <a:chExt cx="974764" cy="989779"/>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203" name="TextBox 202"/>
                <p:cNvSpPr txBox="1"/>
                <p:nvPr/>
              </p:nvSpPr>
              <p:spPr>
                <a:xfrm>
                  <a:off x="701657" y="3085923"/>
                  <a:ext cx="974764" cy="193798"/>
                </a:xfrm>
                <a:prstGeom prst="rect">
                  <a:avLst/>
                </a:prstGeom>
                <a:noFill/>
              </p:spPr>
              <p:txBody>
                <a:bodyPr wrap="none" lIns="0" tIns="0" rIns="0" bIns="0" rtlCol="0">
                  <a:spAutoFit/>
                </a:bodyPr>
                <a:lstStyle/>
                <a:p>
                  <a:pPr algn="ctr">
                    <a:lnSpc>
                      <a:spcPct val="90000"/>
                    </a:lnSpc>
                    <a:spcAft>
                      <a:spcPts val="600"/>
                    </a:spcAft>
                  </a:pPr>
                  <a:r>
                    <a:rPr lang="en-US" sz="1399" dirty="0">
                      <a:solidFill>
                        <a:srgbClr val="FFFFFF"/>
                      </a:solidFill>
                    </a:rPr>
                    <a:t>Applications</a:t>
                  </a:r>
                </a:p>
              </p:txBody>
            </p:sp>
          </p:grpSp>
          <p:sp>
            <p:nvSpPr>
              <p:cNvPr id="205" name="Rectangle 204"/>
              <p:cNvSpPr/>
              <p:nvPr/>
            </p:nvSpPr>
            <p:spPr bwMode="auto">
              <a:xfrm>
                <a:off x="411798" y="3771579"/>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Legacy IOT </a:t>
                </a:r>
                <a:br>
                  <a:rPr lang="en-US" sz="1199" dirty="0">
                    <a:solidFill>
                      <a:srgbClr val="FFFFFF"/>
                    </a:solidFill>
                    <a:ea typeface="MS PGothic" charset="0"/>
                    <a:cs typeface="MS PGothic" charset="0"/>
                  </a:rPr>
                </a:br>
                <a:r>
                  <a:rPr lang="en-US" sz="1199" dirty="0">
                    <a:solidFill>
                      <a:srgbClr val="FFFFFF"/>
                    </a:soli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IP-capable devices</a:t>
                </a:r>
                <a:br>
                  <a:rPr lang="en-US" sz="1199" dirty="0">
                    <a:solidFill>
                      <a:srgbClr val="FFFFFF"/>
                    </a:solidFill>
                    <a:ea typeface="MS PGothic" charset="0"/>
                    <a:cs typeface="MS PGothic" charset="0"/>
                  </a:rPr>
                </a:br>
                <a:r>
                  <a:rPr lang="en-US" sz="1199" dirty="0">
                    <a:solidFill>
                      <a:srgbClr val="FFFFFF"/>
                    </a:soli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a:solidFill>
                      <a:srgbClr val="FFFFFF"/>
                    </a:solidFill>
                    <a:ea typeface="MS PGothic" charset="0"/>
                    <a:cs typeface="MS PGothic" charset="0"/>
                  </a:rPr>
                  <a:t>Low-power devices (RTOS)</a:t>
                </a:r>
              </a:p>
            </p:txBody>
          </p:sp>
          <p:grpSp>
            <p:nvGrpSpPr>
              <p:cNvPr id="6" name="Group 5"/>
              <p:cNvGrpSpPr/>
              <p:nvPr/>
            </p:nvGrpSpPr>
            <p:grpSpPr>
              <a:xfrm>
                <a:off x="10453339" y="2115892"/>
                <a:ext cx="1647223" cy="3118612"/>
                <a:chOff x="10453339" y="1941221"/>
                <a:chExt cx="1647223" cy="3118612"/>
              </a:xfrm>
            </p:grpSpPr>
            <p:grpSp>
              <p:nvGrpSpPr>
                <p:cNvPr id="3" name="Group 2"/>
                <p:cNvGrpSpPr/>
                <p:nvPr/>
              </p:nvGrpSpPr>
              <p:grpSpPr>
                <a:xfrm>
                  <a:off x="10573470" y="3133356"/>
                  <a:ext cx="1380382" cy="931515"/>
                  <a:chOff x="10573470" y="3103906"/>
                  <a:chExt cx="1380382" cy="931515"/>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5">
                      <a:lumMod val="40000"/>
                      <a:lumOff val="60000"/>
                    </a:schemeClr>
                  </a:solidFill>
                  <a:ln>
                    <a:noFill/>
                  </a:ln>
                </p:spPr>
                <p:txBody>
                  <a:bodyPr vert="horz" wrap="square" lIns="82293" tIns="41147" rIns="82293" bIns="41147" numCol="1" anchor="t" anchorCtr="0" compatLnSpc="1">
                    <a:prstTxWarp prst="textNoShape">
                      <a:avLst/>
                    </a:prstTxWarp>
                  </a:bodyPr>
                  <a:lstStyle/>
                  <a:p>
                    <a:endParaRPr lang="en-US" sz="1599" dirty="0">
                      <a:solidFill>
                        <a:srgbClr val="FFFFFF"/>
                      </a:solidFill>
                    </a:endParaRPr>
                  </a:p>
                </p:txBody>
              </p:sp>
              <p:sp>
                <p:nvSpPr>
                  <p:cNvPr id="210" name="TextBox 209"/>
                  <p:cNvSpPr txBox="1"/>
                  <p:nvPr/>
                </p:nvSpPr>
                <p:spPr>
                  <a:xfrm>
                    <a:off x="10573470" y="3841623"/>
                    <a:ext cx="1380382"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Search and query</a:t>
                    </a:r>
                  </a:p>
                </p:txBody>
              </p:sp>
            </p:grpSp>
            <p:grpSp>
              <p:nvGrpSpPr>
                <p:cNvPr id="2" name="Group 1"/>
                <p:cNvGrpSpPr/>
                <p:nvPr/>
              </p:nvGrpSpPr>
              <p:grpSpPr>
                <a:xfrm>
                  <a:off x="10453339" y="4144657"/>
                  <a:ext cx="1647223" cy="915176"/>
                  <a:chOff x="10453339" y="4144657"/>
                  <a:chExt cx="1647223" cy="915176"/>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5">
                      <a:lumMod val="40000"/>
                      <a:lumOff val="60000"/>
                    </a:schemeClr>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212" name="TextBox 211"/>
                  <p:cNvSpPr txBox="1"/>
                  <p:nvPr/>
                </p:nvSpPr>
                <p:spPr>
                  <a:xfrm>
                    <a:off x="10453339" y="4866034"/>
                    <a:ext cx="1647223" cy="1937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Data analytics (Excel)</a:t>
                    </a:r>
                  </a:p>
                </p:txBody>
              </p:sp>
            </p:grpSp>
            <p:grpSp>
              <p:nvGrpSpPr>
                <p:cNvPr id="5" name="Group 4"/>
                <p:cNvGrpSpPr/>
                <p:nvPr/>
              </p:nvGrpSpPr>
              <p:grpSpPr>
                <a:xfrm>
                  <a:off x="10577839" y="1941221"/>
                  <a:ext cx="1339211" cy="1047760"/>
                  <a:chOff x="10577839" y="1941221"/>
                  <a:chExt cx="1339211" cy="1047760"/>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5">
                      <a:lumMod val="40000"/>
                      <a:lumOff val="60000"/>
                    </a:schemeClr>
                  </a:solidFill>
                  <a:extLst/>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214" name="TextBox 213"/>
                  <p:cNvSpPr txBox="1"/>
                  <p:nvPr/>
                </p:nvSpPr>
                <p:spPr>
                  <a:xfrm>
                    <a:off x="10577839" y="2601384"/>
                    <a:ext cx="1339211" cy="38759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Web/thick client </a:t>
                    </a:r>
                    <a:br>
                      <a:rPr lang="en-US" sz="1399" dirty="0">
                        <a:solidFill>
                          <a:srgbClr val="FFFFFF"/>
                        </a:solidFill>
                      </a:rPr>
                    </a:br>
                    <a:r>
                      <a:rPr lang="en-US" sz="1399" dirty="0">
                        <a:solidFill>
                          <a:srgbClr val="FFFFFF"/>
                        </a:solidFill>
                      </a:rPr>
                      <a:t>dashboards</a:t>
                    </a:r>
                  </a:p>
                </p:txBody>
              </p:sp>
            </p:grpSp>
          </p:grpSp>
          <p:sp>
            <p:nvSpPr>
              <p:cNvPr id="225" name="Freeform 38"/>
              <p:cNvSpPr>
                <a:spLocks noEditPoints="1"/>
              </p:cNvSpPr>
              <p:nvPr/>
            </p:nvSpPr>
            <p:spPr bwMode="auto">
              <a:xfrm>
                <a:off x="9252278" y="3116899"/>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grpSp>
            <p:nvGrpSpPr>
              <p:cNvPr id="226" name="Group 225"/>
              <p:cNvGrpSpPr/>
              <p:nvPr/>
            </p:nvGrpSpPr>
            <p:grpSpPr>
              <a:xfrm>
                <a:off x="8138456" y="2974492"/>
                <a:ext cx="1188720" cy="2651745"/>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fontAlgn="base">
                    <a:lnSpc>
                      <a:spcPct val="90000"/>
                    </a:lnSpc>
                    <a:spcBef>
                      <a:spcPct val="0"/>
                    </a:spcBef>
                    <a:spcAft>
                      <a:spcPct val="0"/>
                    </a:spcAft>
                  </a:pPr>
                  <a:r>
                    <a:rPr lang="en-US" sz="1199" dirty="0">
                      <a:solidFill>
                        <a:srgbClr val="FFFFFF"/>
                      </a:soli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a:solidFill>
                        <a:srgbClr val="FFFFFF"/>
                      </a:soli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a:solidFill>
                        <a:srgbClr val="FFFFFF"/>
                      </a:soli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err="1" smtClean="0">
                      <a:solidFill>
                        <a:srgbClr val="FFFFFF"/>
                      </a:solidFill>
                      <a:ea typeface="Segoe UI" pitchFamily="34" charset="0"/>
                      <a:cs typeface="Segoe UI" pitchFamily="34" charset="0"/>
                    </a:rPr>
                    <a:t>HDInsight</a:t>
                  </a:r>
                  <a:endParaRPr lang="en-US" sz="1199" dirty="0">
                    <a:solidFill>
                      <a:srgbClr val="FFFFFF"/>
                    </a:solidFill>
                    <a:ea typeface="Segoe UI" pitchFamily="34" charset="0"/>
                    <a:cs typeface="Segoe UI" pitchFamily="34" charset="0"/>
                  </a:endParaRP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2584521"/>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4" rIns="0" bIns="0"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1599" dirty="0">
                  <a:solidFill>
                    <a:srgbClr val="FFFFFF"/>
                  </a:soli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278830"/>
              <a:ext cx="642553" cy="743391"/>
            </a:xfrm>
            <a:prstGeom prst="rect">
              <a:avLst/>
            </a:prstGeom>
            <a:solidFill>
              <a:srgbClr val="FF0000"/>
            </a:solidFill>
          </p:spPr>
        </p:pic>
        <p:sp>
          <p:nvSpPr>
            <p:cNvPr id="79" name="Freeform 43"/>
            <p:cNvSpPr>
              <a:spLocks noChangeAspect="1" noEditPoints="1"/>
            </p:cNvSpPr>
            <p:nvPr/>
          </p:nvSpPr>
          <p:spPr bwMode="black">
            <a:xfrm>
              <a:off x="11050628" y="5354582"/>
              <a:ext cx="455616" cy="87829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5">
                <a:lumMod val="40000"/>
                <a:lumOff val="60000"/>
              </a:schemeClr>
            </a:solidFill>
            <a:ln>
              <a:noFill/>
            </a:ln>
          </p:spPr>
          <p:txBody>
            <a:bodyPr vert="horz" wrap="square" lIns="91427" tIns="45714" rIns="91427" bIns="45714" numCol="1" anchor="t" anchorCtr="0" compatLnSpc="1">
              <a:prstTxWarp prst="textNoShape">
                <a:avLst/>
              </a:prstTxWarp>
            </a:bodyPr>
            <a:lstStyle/>
            <a:p>
              <a:endParaRPr lang="en-US" sz="1801">
                <a:solidFill>
                  <a:srgbClr val="FFFFFF"/>
                </a:solidFill>
              </a:endParaRPr>
            </a:p>
          </p:txBody>
        </p:sp>
        <p:sp>
          <p:nvSpPr>
            <p:cNvPr id="81" name="TextBox 80"/>
            <p:cNvSpPr txBox="1"/>
            <p:nvPr/>
          </p:nvSpPr>
          <p:spPr>
            <a:xfrm>
              <a:off x="10424432" y="6232876"/>
              <a:ext cx="1736106"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99" dirty="0">
                  <a:solidFill>
                    <a:srgbClr val="FFFFFF"/>
                  </a:solidFill>
                </a:rPr>
                <a:t>Devices to take action</a:t>
              </a:r>
            </a:p>
          </p:txBody>
        </p:sp>
      </p:grpSp>
      <p:sp>
        <p:nvSpPr>
          <p:cNvPr id="76" name="Right Arrow 75"/>
          <p:cNvSpPr/>
          <p:nvPr/>
        </p:nvSpPr>
        <p:spPr bwMode="auto">
          <a:xfrm>
            <a:off x="8087382" y="5664379"/>
            <a:ext cx="1188551" cy="63998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0" bIns="0" numCol="1" spcCol="0" rtlCol="0" fromWordArt="0" anchor="ctr" anchorCtr="0" forceAA="0" compatLnSpc="1">
            <a:prstTxWarp prst="textNoShape">
              <a:avLst/>
            </a:prstTxWarp>
            <a:noAutofit/>
          </a:bodyPr>
          <a:lstStyle/>
          <a:p>
            <a:pPr defTabSz="932411">
              <a:lnSpc>
                <a:spcPct val="90000"/>
              </a:lnSpc>
            </a:pPr>
            <a:r>
              <a:rPr lang="en-US" sz="1199" dirty="0" smtClean="0">
                <a:solidFill>
                  <a:srgbClr val="FFFFFF"/>
                </a:solidFill>
                <a:ea typeface="Segoe UI" pitchFamily="34" charset="0"/>
                <a:cs typeface="Segoe UI" pitchFamily="34" charset="0"/>
              </a:rPr>
              <a:t>PowerBI</a:t>
            </a:r>
            <a:endParaRPr lang="en-US" sz="1199"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9704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6" ma:contentTypeDescription="Create a new document." ma:contentTypeScope="" ma:versionID="015d1fe3fc1665535cd1c61b4c788a7e">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4a08799ffe24ca16e93240db9a18dbb7"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2015-05-06T05:00:00+00:00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Kevin Miller</External_x0020_Speaker>
    <Session_x0020_Code xmlns="12a172fe-0250-434a-85cf-03b10810c5e5"> BRK1552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51bd902e-d5ac-4b35-a5c6-2aeeb48cd79f</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Props1.xml><?xml version="1.0" encoding="utf-8"?>
<ds:datastoreItem xmlns:ds="http://schemas.openxmlformats.org/officeDocument/2006/customXml" ds:itemID="{8C35BE8A-16AC-4D15-AA47-286E15463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infopath/2007/PartnerControls"/>
    <ds:schemaRef ds:uri="http://purl.org/dc/dcmitype/"/>
    <ds:schemaRef ds:uri="http://schemas.microsoft.com/sharepoint/v3"/>
    <ds:schemaRef ds:uri="http://schemas.microsoft.com/office/2006/documentManagement/types"/>
    <ds:schemaRef ds:uri="http://www.w3.org/XML/1998/namespace"/>
    <ds:schemaRef ds:uri="12a172fe-0250-434a-85cf-03b10810c5e5"/>
    <ds:schemaRef ds:uri="http://schemas.openxmlformats.org/package/2006/metadata/core-properties"/>
    <ds:schemaRef ds:uri="230e9df3-be65-4c73-a93b-d1236ebd677e"/>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Template>
  <TotalTime>860</TotalTime>
  <Words>4855</Words>
  <Application>Microsoft Office PowerPoint</Application>
  <PresentationFormat>Custom</PresentationFormat>
  <Paragraphs>622</Paragraphs>
  <Slides>33</Slides>
  <Notes>27</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33</vt:i4>
      </vt:variant>
    </vt:vector>
  </HeadingPairs>
  <TitlesOfParts>
    <vt:vector size="50" baseType="lpstr">
      <vt:lpstr>ＭＳ Ｐゴシック</vt:lpstr>
      <vt:lpstr>ＭＳ Ｐゴシック</vt:lpstr>
      <vt:lpstr>Arial</vt:lpstr>
      <vt:lpstr>Avenir LT Pro 45 Book</vt:lpstr>
      <vt:lpstr>Calibri</vt:lpstr>
      <vt:lpstr>Century Schoolbook</vt:lpstr>
      <vt:lpstr>Consolas</vt:lpstr>
      <vt:lpstr>Segoe UI</vt:lpstr>
      <vt:lpstr>Segoe UI Light</vt:lpstr>
      <vt:lpstr>Segoe UI Semibold</vt:lpstr>
      <vt:lpstr>Symbol</vt:lpstr>
      <vt:lpstr>Times New Roman</vt:lpstr>
      <vt:lpstr>Wingdings</vt:lpstr>
      <vt:lpstr>5-30610_Microsoft_Ignite_Keynote_Template</vt:lpstr>
      <vt:lpstr>5-30629_Build_Template_WHITE</vt:lpstr>
      <vt:lpstr>1_5-30629_Build_Template_WHITE</vt:lpstr>
      <vt:lpstr>think-cell Slide</vt:lpstr>
      <vt:lpstr>in-flight to insights:</vt:lpstr>
      <vt:lpstr>Disclaimer</vt:lpstr>
      <vt:lpstr>Agenda</vt:lpstr>
      <vt:lpstr>What is Streaming Data?</vt:lpstr>
      <vt:lpstr>Azure Streaming/IoT services</vt:lpstr>
      <vt:lpstr>Demo Architecture</vt:lpstr>
      <vt:lpstr>Demo</vt:lpstr>
      <vt:lpstr>Demo Architecture</vt:lpstr>
      <vt:lpstr>Canonical Eventing scenario</vt:lpstr>
      <vt:lpstr>Event Hubs: Role</vt:lpstr>
      <vt:lpstr>Event Hubs: Key concepts</vt:lpstr>
      <vt:lpstr>Event Hubs: Key concepts</vt:lpstr>
      <vt:lpstr>Event Hubs: Partitions</vt:lpstr>
      <vt:lpstr>PowerPoint Presentation</vt:lpstr>
      <vt:lpstr>PowerPoint Presentation</vt:lpstr>
      <vt:lpstr>PowerPoint Presentation</vt:lpstr>
      <vt:lpstr>Stream Analytics</vt:lpstr>
      <vt:lpstr>Canonical Eventing scenario</vt:lpstr>
      <vt:lpstr>Events and Time</vt:lpstr>
      <vt:lpstr>Tumbling Windows</vt:lpstr>
      <vt:lpstr>Hopping Windows</vt:lpstr>
      <vt:lpstr>Sliding Windows</vt:lpstr>
      <vt:lpstr>Joining multiple streams</vt:lpstr>
      <vt:lpstr>PowerPoint Presentation</vt:lpstr>
      <vt:lpstr>PowerPoint Presentation</vt:lpstr>
      <vt:lpstr>SAQL – Language &amp; Library</vt:lpstr>
      <vt:lpstr>Pricing</vt:lpstr>
      <vt:lpstr>PowerPoint Presentation</vt:lpstr>
      <vt:lpstr>What are customers wanting to do?</vt:lpstr>
      <vt:lpstr>Azure IoT Reference Architecture</vt:lpstr>
      <vt:lpstr>IoT Device &amp; Cloud Patterns</vt:lpstr>
      <vt:lpstr>Useful Resources: Stream Analytics</vt:lpstr>
      <vt:lpstr>Useful Resources: Events Hubs</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Microsoft Architecturefor the Internet of Things (IoT)</dc:title>
  <dc:subject>Microsoft Ignite 2015</dc:subject>
  <dc:creator>Kevin Miller</dc:creator>
  <cp:keywords>Microsoft Ignite 2015</cp:keywords>
  <dc:description>Template: Mitchell Derrey, Silver Fox Productions
Formatting: 
Audience Type: Internal/External</dc:description>
  <cp:lastModifiedBy>todd whitehead</cp:lastModifiedBy>
  <cp:revision>57</cp:revision>
  <dcterms:created xsi:type="dcterms:W3CDTF">2015-04-30T17:23:27Z</dcterms:created>
  <dcterms:modified xsi:type="dcterms:W3CDTF">2015-05-24T11:23:38Z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2015|51bd902e-d5ac-4b35-a5c6-2aeeb48cd79f</vt:lpwstr>
  </property>
  <property fmtid="{D5CDD505-2E9C-101B-9397-08002B2CF9AE}" pid="12" name="Audience1">
    <vt:lpwstr/>
  </property>
  <property fmtid="{D5CDD505-2E9C-101B-9397-08002B2CF9AE}" pid="13" name="Event Name">
    <vt:lpwstr>42;#Microsoft Ignite|9323c522-fe4b-4922-816b-10a1920d7afb</vt:lpwstr>
  </property>
</Properties>
</file>